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80" r:id="rId5"/>
    <p:sldMasterId id="2147493467" r:id="rId6"/>
    <p:sldMasterId id="2147493540" r:id="rId7"/>
    <p:sldMasterId id="2147493552" r:id="rId8"/>
    <p:sldMasterId id="2147493572" r:id="rId9"/>
    <p:sldMasterId id="2147493585" r:id="rId10"/>
    <p:sldMasterId id="2147493598" r:id="rId11"/>
  </p:sldMasterIdLst>
  <p:notesMasterIdLst>
    <p:notesMasterId r:id="rId39"/>
  </p:notesMasterIdLst>
  <p:handoutMasterIdLst>
    <p:handoutMasterId r:id="rId40"/>
  </p:handoutMasterIdLst>
  <p:sldIdLst>
    <p:sldId id="470" r:id="rId12"/>
    <p:sldId id="471" r:id="rId13"/>
    <p:sldId id="472" r:id="rId14"/>
    <p:sldId id="423" r:id="rId15"/>
    <p:sldId id="412" r:id="rId16"/>
    <p:sldId id="425" r:id="rId17"/>
    <p:sldId id="426" r:id="rId18"/>
    <p:sldId id="465" r:id="rId19"/>
    <p:sldId id="427" r:id="rId20"/>
    <p:sldId id="484" r:id="rId21"/>
    <p:sldId id="486" r:id="rId22"/>
    <p:sldId id="487" r:id="rId23"/>
    <p:sldId id="488" r:id="rId24"/>
    <p:sldId id="430" r:id="rId25"/>
    <p:sldId id="469" r:id="rId26"/>
    <p:sldId id="473" r:id="rId27"/>
    <p:sldId id="437" r:id="rId28"/>
    <p:sldId id="477" r:id="rId29"/>
    <p:sldId id="474" r:id="rId30"/>
    <p:sldId id="475" r:id="rId31"/>
    <p:sldId id="476" r:id="rId32"/>
    <p:sldId id="478" r:id="rId33"/>
    <p:sldId id="479" r:id="rId34"/>
    <p:sldId id="480" r:id="rId35"/>
    <p:sldId id="483" r:id="rId36"/>
    <p:sldId id="482" r:id="rId37"/>
    <p:sldId id="489" r:id="rId38"/>
  </p:sldIdLst>
  <p:sldSz cx="9144000" cy="5143500" type="screen16x9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12" userDrawn="1">
          <p15:clr>
            <a:srgbClr val="A4A3A4"/>
          </p15:clr>
        </p15:guide>
        <p15:guide id="4" orient="horz" pos="2820" userDrawn="1">
          <p15:clr>
            <a:srgbClr val="A4A3A4"/>
          </p15:clr>
        </p15:guide>
        <p15:guide id="5" pos="3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thyagarajan" initials="b" lastIdx="20" clrIdx="0">
    <p:extLst>
      <p:ext uri="{19B8F6BF-5375-455C-9EA6-DF929625EA0E}">
        <p15:presenceInfo xmlns:p15="http://schemas.microsoft.com/office/powerpoint/2012/main" userId="bthyagarajan" providerId="None"/>
      </p:ext>
    </p:extLst>
  </p:cmAuthor>
  <p:cmAuthor id="2" name="Tamara Torri" initials="TT" lastIdx="12" clrIdx="1">
    <p:extLst>
      <p:ext uri="{19B8F6BF-5375-455C-9EA6-DF929625EA0E}">
        <p15:presenceInfo xmlns:p15="http://schemas.microsoft.com/office/powerpoint/2012/main" userId="S-1-5-21-1220945662-2139871995-725345543-4667" providerId="AD"/>
      </p:ext>
    </p:extLst>
  </p:cmAuthor>
  <p:cmAuthor id="3" name="Landovitz, Raphael J. M.D." initials="LRJM" lastIdx="2" clrIdx="2">
    <p:extLst>
      <p:ext uri="{19B8F6BF-5375-455C-9EA6-DF929625EA0E}">
        <p15:presenceInfo xmlns:p15="http://schemas.microsoft.com/office/powerpoint/2012/main" userId="S::rlandovitz@mednet.ucla.edu::2e068024-e997-45a5-a44f-7a332b8b9640" providerId="AD"/>
      </p:ext>
    </p:extLst>
  </p:cmAuthor>
  <p:cmAuthor id="4" name="Ryan Kofron" initials="RK" lastIdx="1" clrIdx="3">
    <p:extLst>
      <p:ext uri="{19B8F6BF-5375-455C-9EA6-DF929625EA0E}">
        <p15:presenceInfo xmlns:p15="http://schemas.microsoft.com/office/powerpoint/2012/main" userId="Ryan Kof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F15A27"/>
    <a:srgbClr val="F8766D"/>
    <a:srgbClr val="FFFFFF"/>
    <a:srgbClr val="00BFC4"/>
    <a:srgbClr val="FFFF00"/>
    <a:srgbClr val="DBEEF4"/>
    <a:srgbClr val="EFF5E7"/>
    <a:srgbClr val="83BB6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7" autoAdjust="0"/>
    <p:restoredTop sz="77540" autoAdjust="0"/>
  </p:normalViewPr>
  <p:slideViewPr>
    <p:cSldViewPr snapToGrid="0" snapToObjects="1">
      <p:cViewPr varScale="1">
        <p:scale>
          <a:sx n="118" d="100"/>
          <a:sy n="118" d="100"/>
        </p:scale>
        <p:origin x="1332" y="96"/>
      </p:cViewPr>
      <p:guideLst>
        <p:guide orient="horz" pos="1620"/>
        <p:guide pos="2880"/>
        <p:guide orient="horz" pos="612"/>
        <p:guide orient="horz" pos="2820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29D9F0-78F3-4D3C-9F5D-B45D6D0BD5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9B076-8ED3-4020-AEA8-D09B86C477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2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68CE-F37A-4E8C-9C78-E86B396CC47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65F62-5C05-4045-90BD-DCABB1D594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9AE3-A98C-44F4-AB77-F2D1D0F129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7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1687-C897-4679-A7DE-FB9473915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8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CF32F8F-300B-4892-8E18-E9527F7B64E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9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9D6B036-D34F-443D-A33A-A4ECDB6B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B036-D34F-443D-A33A-A4ECDB6BF9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6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has recommended</a:t>
            </a:r>
            <a:r>
              <a:rPr lang="en-US" baseline="0" dirty="0"/>
              <a:t> that PrEP be offered to populations at substantial risk for HIV infection </a:t>
            </a:r>
            <a:r>
              <a:rPr lang="en-US" baseline="0" dirty="0" err="1"/>
              <a:t>ie</a:t>
            </a:r>
            <a:r>
              <a:rPr lang="en-US" baseline="0" dirty="0"/>
              <a:t> incidence =&gt;3%</a:t>
            </a:r>
          </a:p>
          <a:p>
            <a:r>
              <a:rPr lang="en-US" baseline="0" dirty="0"/>
              <a:t>Need to enroll a population at risk</a:t>
            </a:r>
          </a:p>
          <a:p>
            <a:r>
              <a:rPr lang="en-US" baseline="0" dirty="0"/>
              <a:t>Endpoint driven trial and so have selected sites that are able to recruit a population at high risk for infection</a:t>
            </a:r>
          </a:p>
          <a:p>
            <a:r>
              <a:rPr lang="en-US" baseline="0" dirty="0"/>
              <a:t>Need geographical diversity so that we can ensure licensure in the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DA321-7DDB-4A99-BDD8-E93BC36892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88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6B036-D34F-443D-A33A-A4ECDB6BF9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1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SPEAKER - Mitchell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4EA77-9D1A-4E02-84BB-DAC5B921F7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09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B036-D34F-443D-A33A-A4ECDB6BF9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B036-D34F-443D-A33A-A4ECDB6BF9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4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B036-D34F-443D-A33A-A4ECDB6BF9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B036-D34F-443D-A33A-A4ECDB6BF9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5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B036-D34F-443D-A33A-A4ECDB6BF9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B036-D34F-443D-A33A-A4ECDB6BF9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B036-D34F-443D-A33A-A4ECDB6BF9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3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A321-7DDB-4A99-BDD8-E93BC36892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EndHIV" TargetMode="External"/><Relationship Id="rId2" Type="http://schemas.openxmlformats.org/officeDocument/2006/relationships/hyperlink" Target="https://www.facebook.com/helpendhiv" TargetMode="Externa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11B8-7185-4053-AD86-5B5543B86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C53FF-8868-4FDE-A80F-3AC0E451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92394-696C-4D2E-BA86-2949F58A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B0A01-E9A8-46BE-8124-DC2FEC3F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C7942-01FF-4E09-8035-72F8D40B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AB81-6215-4C7E-9BCA-B71FB6AE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336FE-89B4-425B-B346-43C3F7F23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E825C-B3FB-48E8-A6F0-34B3D77A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A89-5AF2-4266-B398-73AE9A3C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CBAA-E833-4215-9774-A25F64F7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7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B4D3-3FE5-4795-86DC-C4A7057F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4A167-D556-47B1-8B27-FE15DD436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69C1D-FA59-47C3-9190-E7BD6F27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3F6A-4A88-49C6-BBE1-916E753F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08528-5EA2-434A-A45C-8663E538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118C-1B61-4146-89A5-BDFC1C5E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1352A-07EB-4291-A82A-2B5F4C115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3954C-E7E6-4C05-9676-FDD7C6B1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38DA0-717A-4C35-9DB6-30A2F37A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9668A-B307-465F-9CCF-6830CE3E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997F4-645F-4529-8FC0-13968D9A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8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AD20-CD39-4CD6-A323-FBBFB491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740CD-D216-4791-9896-167E7C170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3F620-DD6C-4302-92C0-677AE7015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9CE49-1B3E-453F-A905-DBCDB95A4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B443D-F0D5-453F-9A69-722363FC9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B509B-141E-496A-B1CE-20C393AD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E1D23-9050-4FAD-ACE3-FCDA3E65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9C7DAC-50A4-4022-80BF-4EC642D0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FDE7-6055-4632-865C-CEC78087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F691A-D31C-4991-8DF6-8CA6D8A4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1AE5D-E16F-45AF-9D59-80C814D8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B6C6D-D8DD-4173-81C3-ABA02D5C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BB095-2826-4FC0-8E49-6DE9738C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595BB-9DDC-46F2-B18F-31A81FC4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9888A-851E-4862-8F42-5433DF99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18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317B-ACBC-48A3-AFDB-64895BCD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56F4-C9E9-4090-9BDC-3CC3B478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A9B4-6E8A-423B-A415-B04F1503C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3BE59-8412-4926-BE2B-12729437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F6FD7-89D3-4C73-BA48-C03C7F28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C7D7-392C-482A-A1A4-F4FA4BD1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7EA1-25CB-4002-B873-5452F159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69C66-DE92-4B95-8310-7761D2B89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82865-9685-41F7-8A3D-BE0D7C50D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D4423-F398-450C-99F1-488D7609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9EC8F-5E14-489E-840E-A1BC78BA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55C7C-2F0B-44BD-B0E9-BB088D53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2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B345-4523-4498-9654-C926AE3C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F4AD2-7F63-4C29-8F06-1E91D3702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BE3AF-02D6-433E-B224-32D49D24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3551-E696-4B1E-AF8B-F383756F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299E-D1D1-49D5-9E43-6384B0E4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D951A-36C3-4BDC-B6C0-28628264E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41EC8-C44F-432A-9D90-71A567C1A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A1237-4614-4B6F-A757-49B4F059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5C4A-03D7-49FA-9A1A-3CB109D2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DA8B-4EF7-45D2-8778-05FD3951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8453-A2B6-400D-911C-606E6A953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BF95E-89B7-4BC8-BCFA-B9D5C5C7F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32762-C377-4537-88D5-BF605294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499DC-82DF-4EEF-BB7B-7C6675E9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F22C-AC6E-407D-AE2B-C5F08F45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3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FD0D-47C9-48A6-A8C0-980F737C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F674-B5F6-40FB-B0AA-5813C4DBA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4595F-E576-44EC-9EE3-22A7DE60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C7135-F079-47D7-9E77-2E0C8F38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B56F2-A376-4CC5-AF63-E7EF86EE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9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CDF5-5A77-4774-9BEE-F579415E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45857-BED6-4A3D-A40B-6A5BB0B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0725E-06A4-42D9-AC22-0B140257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43EBD-1BEC-47B5-A40E-15C9FDCB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8F82-8CE6-41F7-AAA4-F879848C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0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6167-4D3A-4D33-A47C-5CB66801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34E7E-B173-4CE3-83DD-4C2040179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9E68A-82B5-48BF-8538-3093305F4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CFBF4-E691-4C10-80D7-D8521A64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F0EDE-01DE-4F6F-B35B-2DE28322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CC76E-0224-4420-A02A-B70A70EE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02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685A-E6AF-4512-A1E7-3D0E2D71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C564-E563-41C2-AA3F-D330E7C5E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31E3F-ACFF-4866-9EA4-428BDB739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04A1D-AD81-45D9-83A1-69890BF29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D4942-E887-4C26-8581-F56FDE038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DED53-22A1-453C-87A3-BDC04DD1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93AFA-4795-4A2A-AC68-40A75C26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B797F-DF3E-460F-8C05-F6924EAD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2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6149-C063-487D-A45E-53FA415B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BB33B-CBC7-4906-9367-F2424CA1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CAD91-7481-4D6A-9077-C1D2431B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BCA3F-A69E-48EC-8F97-1159E9F7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45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40B05-4684-4009-AD9E-787E488E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2C58A-1AF6-455F-8733-68EABDDA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431D1-26EA-49D3-8BEB-E42D7CDB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8F51-828B-4A75-BFCD-080F6301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6BD5-6D43-4654-9A46-DE3B2893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88CF8-A5F1-499E-9700-5F7BF1F66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545CD-DCD5-4DFF-A69F-192359AE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39F40-01E9-4367-B39C-EFDD56A6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823D-C75F-44BB-BC17-4D8360D0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F59-D254-44AD-9B15-4C2B3BD1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32D47-23F1-43B6-8C6A-938F89FBC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5DA5C-D910-46FE-9823-58CA0E8C0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54B3A-6A8E-4335-90F2-F021C08F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D4EF4-419E-4EF2-8C04-7E8B19FF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DBF70-2EB4-4E93-AAD0-C3BAB4F5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9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300F-2096-4BC0-B367-3BE81936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E08C6-D873-4B0A-BF24-BA59B0038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EBA7E-2F0C-4337-95BA-DA871113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F5B84-04D4-4020-98D8-BA6E4D52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9D1BA-D8CE-476C-BCAE-1C9F22A8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9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C24B4-BD61-41B9-BC23-B5AB18442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D9A14-B37F-4FBD-AE04-0DE3A711D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80BE-4DA2-4EFC-B9DD-8C15AA7F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4D358-5B98-4646-BBF3-89608319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31C64-C1F1-4479-A6B4-44A08661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7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980A-81B0-43EB-9693-5FC369AA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25F50-5C9E-4DD2-8263-CD5E3A44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FB5F4-5BF5-488D-901B-536B1A82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7000F-C508-4B89-B3D3-7EB26C66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7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247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17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19" y="82153"/>
            <a:ext cx="29765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03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05979"/>
            <a:ext cx="8018280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200152"/>
            <a:ext cx="8018280" cy="3394472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29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5177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402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8" y="205979"/>
            <a:ext cx="8298205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8" y="1200152"/>
            <a:ext cx="3836708" cy="3394472"/>
          </a:xfrm>
        </p:spPr>
        <p:txBody>
          <a:bodyPr/>
          <a:lstStyle>
            <a:lvl1pPr>
              <a:defRPr sz="2100">
                <a:latin typeface="Franklin Gothic Book" panose="020B0503020102020204" pitchFamily="34" charset="0"/>
              </a:defRPr>
            </a:lvl1pPr>
            <a:lvl2pPr>
              <a:defRPr sz="1800">
                <a:latin typeface="Franklin Gothic Book" panose="020B0503020102020204" pitchFamily="34" charset="0"/>
              </a:defRPr>
            </a:lvl2pPr>
            <a:lvl3pPr>
              <a:defRPr sz="1500">
                <a:latin typeface="Franklin Gothic Book" panose="020B0503020102020204" pitchFamily="34" charset="0"/>
              </a:defRPr>
            </a:lvl3pPr>
            <a:lvl4pPr>
              <a:defRPr sz="1350">
                <a:latin typeface="Franklin Gothic Book" panose="020B0503020102020204" pitchFamily="34" charset="0"/>
              </a:defRPr>
            </a:lvl4pPr>
            <a:lvl5pPr>
              <a:defRPr sz="1350"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200152"/>
            <a:ext cx="4038600" cy="3394472"/>
          </a:xfrm>
        </p:spPr>
        <p:txBody>
          <a:bodyPr/>
          <a:lstStyle>
            <a:lvl1pPr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35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35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8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151336"/>
            <a:ext cx="383829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1631156"/>
            <a:ext cx="383829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3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8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74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04788"/>
            <a:ext cx="2797026" cy="871538"/>
          </a:xfrm>
        </p:spPr>
        <p:txBody>
          <a:bodyPr anchor="b"/>
          <a:lstStyle>
            <a:lvl1pPr algn="l">
              <a:defRPr sz="15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4" y="204790"/>
            <a:ext cx="5111750" cy="4389835"/>
          </a:xfrm>
        </p:spPr>
        <p:txBody>
          <a:bodyPr/>
          <a:lstStyle>
            <a:lvl1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076328"/>
            <a:ext cx="2797026" cy="3518297"/>
          </a:xfrm>
        </p:spPr>
        <p:txBody>
          <a:bodyPr/>
          <a:lstStyle>
            <a:lvl1pPr marL="0" indent="0">
              <a:buNone/>
              <a:defRPr sz="105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466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00451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Franklin Gothic Book" panose="020B05030201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025505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161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200152"/>
            <a:ext cx="8018313" cy="3394472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1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4583907"/>
            <a:ext cx="9261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583907"/>
            <a:ext cx="3248025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96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ptn_ppt_gradient-mediumblue_v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33450"/>
            <a:ext cx="9144000" cy="4210051"/>
          </a:xfrm>
          <a:prstGeom prst="rect">
            <a:avLst/>
          </a:prstGeom>
          <a:solidFill>
            <a:srgbClr val="0D7294"/>
          </a:solidFill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52575"/>
            <a:ext cx="8229600" cy="12573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375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Compelling Presentation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905125"/>
            <a:ext cx="6959600" cy="523875"/>
          </a:xfr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en-US" dirty="0"/>
              <a:t>Subtitle or HPTN XXX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450" y="3800475"/>
            <a:ext cx="7073900" cy="1047750"/>
          </a:xfrm>
        </p:spPr>
        <p:txBody>
          <a:bodyPr/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 dirty="0"/>
              <a:t>First and Last Name, PhD, MD</a:t>
            </a:r>
            <a:br>
              <a:rPr lang="en-US" dirty="0"/>
            </a:br>
            <a:r>
              <a:rPr lang="en-US" dirty="0"/>
              <a:t>Institution</a:t>
            </a:r>
            <a:br>
              <a:rPr lang="en-US" dirty="0"/>
            </a:br>
            <a:r>
              <a:rPr lang="en-US" dirty="0"/>
              <a:t>City/State, Country</a:t>
            </a:r>
            <a:br>
              <a:rPr lang="en-US" dirty="0"/>
            </a:br>
            <a:r>
              <a:rPr lang="en-US" dirty="0"/>
              <a:t>Date</a:t>
            </a:r>
          </a:p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" y="-2"/>
            <a:ext cx="9143999" cy="933452"/>
            <a:chOff x="0" y="-1"/>
            <a:chExt cx="9143999" cy="1043870"/>
          </a:xfrm>
        </p:grpSpPr>
        <p:pic>
          <p:nvPicPr>
            <p:cNvPr id="9" name="Picture 8" descr="navyHPTNPPT headere_purple only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1043869"/>
            </a:xfrm>
            <a:prstGeom prst="rect">
              <a:avLst/>
            </a:prstGeom>
          </p:spPr>
        </p:pic>
        <p:pic>
          <p:nvPicPr>
            <p:cNvPr id="13" name="Picture 12" descr="navy-background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37" y="-1"/>
              <a:ext cx="1968012" cy="10438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572" y="169524"/>
              <a:ext cx="880791" cy="790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160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600200"/>
            <a:ext cx="7391400" cy="297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371600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and use Arial font</a:t>
            </a:r>
          </a:p>
          <a:p>
            <a:pPr lvl="1"/>
            <a:r>
              <a:rPr lang="en-US" dirty="0"/>
              <a:t>Tips</a:t>
            </a:r>
          </a:p>
          <a:p>
            <a:pPr lvl="2"/>
            <a:r>
              <a:rPr lang="en-US" dirty="0"/>
              <a:t>Proofread for spelling and grammar</a:t>
            </a:r>
          </a:p>
          <a:p>
            <a:pPr lvl="2"/>
            <a:r>
              <a:rPr lang="en-US" dirty="0"/>
              <a:t>Keep it simple</a:t>
            </a:r>
          </a:p>
          <a:p>
            <a:pPr lvl="2"/>
            <a:r>
              <a:rPr lang="en-US" dirty="0"/>
              <a:t>Avoid reading from your slides</a:t>
            </a:r>
          </a:p>
          <a:p>
            <a:pPr lvl="2"/>
            <a:r>
              <a:rPr lang="en-US" dirty="0"/>
              <a:t>Use visuals. Don’t just tell them. Show them too.</a:t>
            </a:r>
          </a:p>
          <a:p>
            <a:pPr lvl="2"/>
            <a:r>
              <a:rPr lang="en-US" dirty="0"/>
              <a:t>Please do not cover up the top blue banner with the HPTN logo</a:t>
            </a:r>
          </a:p>
          <a:p>
            <a:pPr lvl="2"/>
            <a:r>
              <a:rPr lang="en-US" dirty="0"/>
              <a:t>Remember: LESS IS ALWAYS MORE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-1"/>
            <a:ext cx="9143999" cy="782903"/>
            <a:chOff x="0" y="-1"/>
            <a:chExt cx="9143999" cy="1043870"/>
          </a:xfrm>
        </p:grpSpPr>
        <p:pic>
          <p:nvPicPr>
            <p:cNvPr id="14" name="Picture 13" descr="navyHPTNPPT headere_purple onl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1043869"/>
            </a:xfrm>
            <a:prstGeom prst="rect">
              <a:avLst/>
            </a:prstGeom>
          </p:spPr>
        </p:pic>
        <p:pic>
          <p:nvPicPr>
            <p:cNvPr id="15" name="Picture 14" descr="navy-background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37" y="-1"/>
              <a:ext cx="1968012" cy="10438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572" y="169524"/>
              <a:ext cx="880791" cy="790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010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Headings are Arial 36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665" y="1590564"/>
            <a:ext cx="7487717" cy="345970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text/content</a:t>
            </a:r>
          </a:p>
          <a:p>
            <a:pPr lvl="1"/>
            <a:r>
              <a:rPr lang="en-US" dirty="0"/>
              <a:t>More Tips</a:t>
            </a:r>
          </a:p>
          <a:p>
            <a:pPr lvl="2"/>
            <a:r>
              <a:rPr lang="en-US" dirty="0"/>
              <a:t>Use bullets to keep your points concise</a:t>
            </a:r>
          </a:p>
          <a:p>
            <a:pPr lvl="3"/>
            <a:r>
              <a:rPr lang="en-US" dirty="0"/>
              <a:t>Don’t type up long paragraphs</a:t>
            </a:r>
          </a:p>
          <a:p>
            <a:pPr lvl="4"/>
            <a:r>
              <a:rPr lang="en-US" dirty="0"/>
              <a:t>Limit the number of slides</a:t>
            </a:r>
          </a:p>
          <a:p>
            <a:pPr lvl="4"/>
            <a:r>
              <a:rPr lang="en-US" dirty="0"/>
              <a:t>Speak clearly and slowly</a:t>
            </a:r>
          </a:p>
          <a:p>
            <a:pPr lvl="4"/>
            <a:r>
              <a:rPr lang="en-US" dirty="0"/>
              <a:t>Practice delivering your presentation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1"/>
            <a:ext cx="9143999" cy="782903"/>
            <a:chOff x="0" y="-1"/>
            <a:chExt cx="9143999" cy="1043870"/>
          </a:xfrm>
        </p:grpSpPr>
        <p:pic>
          <p:nvPicPr>
            <p:cNvPr id="11" name="Picture 10" descr="navyHPTNPPT headere_purple onl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1043869"/>
            </a:xfrm>
            <a:prstGeom prst="rect">
              <a:avLst/>
            </a:prstGeom>
          </p:spPr>
        </p:pic>
        <p:pic>
          <p:nvPicPr>
            <p:cNvPr id="12" name="Picture 11" descr="navy-background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37" y="-1"/>
              <a:ext cx="1968012" cy="10438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572" y="169524"/>
              <a:ext cx="880791" cy="790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074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4571" y="716643"/>
            <a:ext cx="7467810" cy="4333625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or visuals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" y="-1"/>
            <a:ext cx="9143999" cy="782903"/>
            <a:chOff x="0" y="-1"/>
            <a:chExt cx="9143999" cy="1043870"/>
          </a:xfrm>
        </p:grpSpPr>
        <p:pic>
          <p:nvPicPr>
            <p:cNvPr id="7" name="Picture 6" descr="navyHPTNPPT headere_purple onl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1043869"/>
            </a:xfrm>
            <a:prstGeom prst="rect">
              <a:avLst/>
            </a:prstGeom>
          </p:spPr>
        </p:pic>
        <p:pic>
          <p:nvPicPr>
            <p:cNvPr id="9" name="Picture 8" descr="navy-background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37" y="-1"/>
              <a:ext cx="1968012" cy="10438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572" y="169524"/>
              <a:ext cx="880791" cy="790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48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eft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028700"/>
            <a:ext cx="4724400" cy="3543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543050" indent="-1714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028700"/>
            <a:ext cx="2743200" cy="2686050"/>
          </a:xfrm>
        </p:spPr>
        <p:txBody>
          <a:bodyPr anchor="t"/>
          <a:lstStyle>
            <a:lvl1pPr algn="r"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1763713" y="2770981"/>
            <a:ext cx="3486150" cy="1588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avyHPTNPPT headere_purple 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9" name="Picture 8" descr="navy-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7" y="-1"/>
            <a:ext cx="1968012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9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3725803" y="2770981"/>
            <a:ext cx="3486150" cy="1588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3166" y="1023218"/>
            <a:ext cx="4724400" cy="349998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 marL="1543050" indent="-171450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942253" y="1020091"/>
            <a:ext cx="2780489" cy="348201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 marL="0" indent="0" algn="ctr">
              <a:buFontTx/>
              <a:buNone/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3"/>
            <a:endParaRPr lang="en-US" dirty="0"/>
          </a:p>
        </p:txBody>
      </p:sp>
      <p:pic>
        <p:nvPicPr>
          <p:cNvPr id="9" name="Picture 8" descr="navyHPTNPPT headere_purple 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11" name="Picture 10" descr="navy-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7" y="-1"/>
            <a:ext cx="1968012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5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26645" y="1600618"/>
            <a:ext cx="3414399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14664" y="2080440"/>
            <a:ext cx="3426380" cy="2963466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896618" y="1589111"/>
            <a:ext cx="3414399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87982" y="2068933"/>
            <a:ext cx="3426378" cy="2963466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2828217" y="3317286"/>
            <a:ext cx="3486150" cy="1588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avyHPTNPPT headere_purple 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14" name="Picture 13" descr="navy-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7" y="-1"/>
            <a:ext cx="1968012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42900"/>
            <a:ext cx="7467600" cy="708422"/>
          </a:xfrm>
        </p:spPr>
        <p:txBody>
          <a:bodyPr>
            <a:normAutofit/>
          </a:bodyPr>
          <a:lstStyle>
            <a:lvl1pPr algn="ctr">
              <a:defRPr sz="1875" cap="all"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9995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600200"/>
            <a:ext cx="7391400" cy="297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371600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What are the key takeaways</a:t>
            </a:r>
          </a:p>
          <a:p>
            <a:pPr lvl="1"/>
            <a:r>
              <a:rPr lang="en-US" dirty="0"/>
              <a:t>Include each point here</a:t>
            </a:r>
          </a:p>
          <a:p>
            <a:pPr lvl="1"/>
            <a:r>
              <a:rPr lang="en-US" dirty="0"/>
              <a:t>And here</a:t>
            </a:r>
          </a:p>
          <a:p>
            <a:pPr lvl="1"/>
            <a:r>
              <a:rPr lang="en-US" dirty="0"/>
              <a:t>And here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Summary</a:t>
            </a:r>
          </a:p>
        </p:txBody>
      </p:sp>
      <p:pic>
        <p:nvPicPr>
          <p:cNvPr id="8" name="Picture 7" descr="navyHPTNPPT headere_purple 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7" name="Picture 6" descr="navy-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7" y="-1"/>
            <a:ext cx="1968012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4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-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235076" y="1188245"/>
            <a:ext cx="6829425" cy="2597943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94310" y="1563784"/>
            <a:ext cx="65685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HIV Prevention Trials Network is sponsored by the 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Allergy</a:t>
            </a:r>
            <a:r>
              <a:rPr lang="en-US" sz="1500" baseline="0" dirty="0">
                <a:latin typeface="Arial" panose="020B0604020202020204" pitchFamily="34" charset="0"/>
                <a:cs typeface="Arial" panose="020B0604020202020204" pitchFamily="34" charset="0"/>
              </a:rPr>
              <a:t> and Infectious Diseases, </a:t>
            </a:r>
            <a:br>
              <a:rPr lang="en-US" sz="15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aseline="0" dirty="0">
                <a:latin typeface="Arial" panose="020B0604020202020204" pitchFamily="34" charset="0"/>
                <a:cs typeface="Arial" panose="020B0604020202020204" pitchFamily="34" charset="0"/>
              </a:rPr>
              <a:t>the National Institute of Mental Health, and the National Institute on Drug Abuse, all components of the </a:t>
            </a:r>
          </a:p>
          <a:p>
            <a:pPr marL="0" indent="0" algn="ctr">
              <a:buNone/>
            </a:pPr>
            <a:r>
              <a:rPr lang="en-US" sz="1500" baseline="0" dirty="0">
                <a:latin typeface="Arial" panose="020B0604020202020204" pitchFamily="34" charset="0"/>
                <a:cs typeface="Arial" panose="020B0604020202020204" pitchFamily="34" charset="0"/>
              </a:rPr>
              <a:t>U.S. National Institutes of Health.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365492" y="788382"/>
            <a:ext cx="65685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E99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2100" b="1" baseline="0" dirty="0">
              <a:solidFill>
                <a:srgbClr val="0E99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075" y="2993535"/>
            <a:ext cx="7112000" cy="1600200"/>
          </a:xfrm>
        </p:spPr>
        <p:txBody>
          <a:bodyPr/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The HPTN ### Study Team acknowledges</a:t>
            </a:r>
            <a:br>
              <a:rPr lang="en-US" dirty="0"/>
            </a:br>
            <a:r>
              <a:rPr lang="en-US" dirty="0"/>
              <a:t>(Click to add other partners/funders etc. </a:t>
            </a:r>
            <a:br>
              <a:rPr lang="en-US" dirty="0"/>
            </a:br>
            <a:r>
              <a:rPr lang="en-US" dirty="0"/>
              <a:t>DO NOT use logos and DO make this your last slide.)</a:t>
            </a:r>
          </a:p>
        </p:txBody>
      </p:sp>
      <p:pic>
        <p:nvPicPr>
          <p:cNvPr id="8" name="Picture 7" descr="navyHPTNPPT headere_purple 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11" name="Picture 10" descr="navy-backgroun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7" y="-1"/>
            <a:ext cx="1968012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78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68314" y="796529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013222"/>
            <a:ext cx="8358188" cy="33741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2" y="114301"/>
            <a:ext cx="7543799" cy="6286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4720590"/>
            <a:ext cx="8357616" cy="137160"/>
          </a:xfrm>
        </p:spPr>
        <p:txBody>
          <a:bodyPr/>
          <a:lstStyle>
            <a:lvl1pPr marL="0" indent="0" algn="r">
              <a:buNone/>
              <a:defRPr sz="7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4396740"/>
            <a:ext cx="8357616" cy="274320"/>
          </a:xfrm>
        </p:spPr>
        <p:txBody>
          <a:bodyPr anchor="b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705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HIT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00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297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543050" indent="-1714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hptn_ppt_logo_v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102228"/>
            <a:ext cx="2067953" cy="3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4974" y="2927354"/>
            <a:ext cx="9148973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/>
            <a:endParaRPr lang="en-US" sz="2400" b="1" dirty="0">
              <a:solidFill>
                <a:srgbClr val="1E34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498762"/>
            <a:ext cx="9144000" cy="1021556"/>
          </a:xfrm>
          <a:prstGeom prst="rect">
            <a:avLst/>
          </a:prstGeom>
          <a:noFill/>
        </p:spPr>
        <p:txBody>
          <a:bodyPr anchor="t"/>
          <a:lstStyle>
            <a:lvl1pPr marL="685800" algn="l">
              <a:defRPr sz="2700" b="0" cap="all" spc="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927354"/>
            <a:ext cx="9144000" cy="571407"/>
          </a:xfrm>
          <a:prstGeom prst="rect">
            <a:avLst/>
          </a:prstGeom>
          <a:noFill/>
        </p:spPr>
        <p:txBody>
          <a:bodyPr anchor="b"/>
          <a:lstStyle>
            <a:lvl1pPr marL="685800" indent="0">
              <a:buNone/>
              <a:defRPr sz="1500">
                <a:solidFill>
                  <a:srgbClr val="F2F0E6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254000" y="4746293"/>
            <a:ext cx="387350" cy="30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660400" y="4750271"/>
            <a:ext cx="381000" cy="30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163802" y="4774407"/>
            <a:ext cx="806450" cy="273844"/>
          </a:xfrm>
          <a:prstGeom prst="rect">
            <a:avLst/>
          </a:prstGeom>
        </p:spPr>
        <p:txBody>
          <a:bodyPr/>
          <a:lstStyle>
            <a:lvl1pPr algn="ctr">
              <a:defRPr sz="1050" smtClean="0">
                <a:solidFill>
                  <a:srgbClr val="F2F0E6"/>
                </a:solidFill>
              </a:defRPr>
            </a:lvl1pPr>
          </a:lstStyle>
          <a:p>
            <a:pPr>
              <a:defRPr/>
            </a:pPr>
            <a:fld id="{E1936DBB-2E64-4598-8D8B-B6B0ED5CD0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254000" y="4746293"/>
            <a:ext cx="387350" cy="30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660400" y="4750271"/>
            <a:ext cx="381000" cy="30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50" y="3723835"/>
            <a:ext cx="880791" cy="7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/>
          </p:cNvPr>
          <p:cNvSpPr/>
          <p:nvPr/>
        </p:nvSpPr>
        <p:spPr>
          <a:xfrm>
            <a:off x="254000" y="4746293"/>
            <a:ext cx="387350" cy="30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hlinkClick r:id="rId3"/>
          </p:cNvPr>
          <p:cNvSpPr/>
          <p:nvPr/>
        </p:nvSpPr>
        <p:spPr>
          <a:xfrm>
            <a:off x="660400" y="4750271"/>
            <a:ext cx="381000" cy="30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360104" y="573528"/>
            <a:ext cx="6408712" cy="971550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>
              <a:defRPr lang="bg-BG" sz="3300" dirty="0"/>
            </a:lvl1pPr>
          </a:lstStyle>
          <a:p>
            <a:pPr lv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163802" y="4774407"/>
            <a:ext cx="806450" cy="273844"/>
          </a:xfrm>
          <a:prstGeom prst="rect">
            <a:avLst/>
          </a:prstGeom>
        </p:spPr>
        <p:txBody>
          <a:bodyPr/>
          <a:lstStyle>
            <a:lvl1pPr algn="ctr">
              <a:defRPr sz="1050" smtClean="0">
                <a:solidFill>
                  <a:srgbClr val="F2F0E6"/>
                </a:solidFill>
              </a:defRPr>
            </a:lvl1pPr>
          </a:lstStyle>
          <a:p>
            <a:pPr>
              <a:defRPr/>
            </a:pPr>
            <a:fld id="{5A294F10-8FBC-4B2B-ABA1-2FBD149936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254000" y="4746293"/>
            <a:ext cx="387350" cy="30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660400" y="4750271"/>
            <a:ext cx="381000" cy="307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76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28" y="195488"/>
            <a:ext cx="674352" cy="438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850286"/>
            <a:ext cx="9144000" cy="29321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670" y="303498"/>
            <a:ext cx="8630545" cy="384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796038"/>
            <a:ext cx="8676456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24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629B-0178-47CA-9E42-E15915A7FB3F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21A0-A085-401B-9617-DCE5764D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3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42900"/>
            <a:ext cx="7467600" cy="708422"/>
          </a:xfrm>
        </p:spPr>
        <p:txBody>
          <a:bodyPr>
            <a:normAutofit/>
          </a:bodyPr>
          <a:lstStyle>
            <a:lvl1pPr algn="ctr">
              <a:defRPr sz="1875" cap="all"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2983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4"/>
            <a:ext cx="8229600" cy="564356"/>
          </a:xfrm>
        </p:spPr>
        <p:txBody>
          <a:bodyPr lIns="0" rIns="0"/>
          <a:lstStyle>
            <a:lvl1pPr>
              <a:defRPr sz="15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713547"/>
          </a:xfrm>
        </p:spPr>
        <p:txBody>
          <a:bodyPr lIns="0" rIns="0">
            <a:noAutofit/>
          </a:bodyPr>
          <a:lstStyle>
            <a:lvl1pPr marL="192881" indent="-192881"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56" indent="-192881"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9379" indent="-192881"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92881"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9123" y="4817796"/>
            <a:ext cx="278606" cy="27384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ct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06D-E468-43AA-8697-C0ABA70C95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83F4C-97F1-4558-8ED0-BA73BF6C4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2" y="4817796"/>
            <a:ext cx="8229599" cy="273844"/>
          </a:xfrm>
        </p:spPr>
        <p:txBody>
          <a:bodyPr lIns="0" rIns="0" anchor="b">
            <a:noAutofit/>
          </a:bodyPr>
          <a:lstStyle>
            <a:lvl1pPr marL="0" indent="0">
              <a:spcBef>
                <a:spcPts val="0"/>
              </a:spcBef>
              <a:buNone/>
              <a:defRPr sz="619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749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6602" indent="0" algn="ctr">
              <a:buNone/>
              <a:defRPr/>
            </a:lvl2pPr>
            <a:lvl3pPr marL="513206" indent="0" algn="ctr">
              <a:buNone/>
              <a:defRPr/>
            </a:lvl3pPr>
            <a:lvl4pPr marL="769806" indent="0" algn="ctr">
              <a:buNone/>
              <a:defRPr/>
            </a:lvl4pPr>
            <a:lvl5pPr marL="1026411" indent="0" algn="ctr">
              <a:buNone/>
              <a:defRPr/>
            </a:lvl5pPr>
            <a:lvl6pPr marL="1283015" indent="0" algn="ctr">
              <a:buNone/>
              <a:defRPr/>
            </a:lvl6pPr>
            <a:lvl7pPr marL="1539616" indent="0" algn="ctr">
              <a:buNone/>
              <a:defRPr/>
            </a:lvl7pPr>
            <a:lvl8pPr marL="1796217" indent="0" algn="ctr">
              <a:buNone/>
              <a:defRPr/>
            </a:lvl8pPr>
            <a:lvl9pPr marL="205282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25D6-B63D-4BAD-82DD-274A8DA4E2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0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ptn_ppt_gradient-mediumblue_v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114800"/>
          </a:xfrm>
          <a:prstGeom prst="rect">
            <a:avLst/>
          </a:prstGeom>
          <a:solidFill>
            <a:srgbClr val="0D7294"/>
          </a:solidFill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52575"/>
            <a:ext cx="8229600" cy="12573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375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Compelling Presentation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2905125"/>
            <a:ext cx="6959600" cy="523875"/>
          </a:xfr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en-US" dirty="0"/>
              <a:t>Subtitle or HPTN XXX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451" y="3800475"/>
            <a:ext cx="7073900" cy="1047750"/>
          </a:xfrm>
        </p:spPr>
        <p:txBody>
          <a:bodyPr/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 dirty="0"/>
              <a:t>First and Last Name, PhD, MD</a:t>
            </a:r>
            <a:br>
              <a:rPr lang="en-US" dirty="0"/>
            </a:br>
            <a:r>
              <a:rPr lang="en-US" dirty="0"/>
              <a:t>Institution</a:t>
            </a:r>
            <a:br>
              <a:rPr lang="en-US" dirty="0"/>
            </a:br>
            <a:r>
              <a:rPr lang="en-US" dirty="0"/>
              <a:t>City/State, Country</a:t>
            </a:r>
            <a:br>
              <a:rPr lang="en-US" dirty="0"/>
            </a:br>
            <a:r>
              <a:rPr lang="en-US" dirty="0"/>
              <a:t>Date</a:t>
            </a:r>
          </a:p>
          <a:p>
            <a:pPr lvl="0"/>
            <a:endParaRPr lang="en-US" dirty="0"/>
          </a:p>
        </p:txBody>
      </p:sp>
      <p:pic>
        <p:nvPicPr>
          <p:cNvPr id="11" name="Picture 10" descr="navyHPTNPPT headere_purple onl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25" y="0"/>
            <a:ext cx="6828575" cy="1028700"/>
          </a:xfrm>
          <a:prstGeom prst="rect">
            <a:avLst/>
          </a:prstGeom>
        </p:spPr>
      </p:pic>
      <p:pic>
        <p:nvPicPr>
          <p:cNvPr id="12" name="Picture 11" descr="navy-background_larg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15424" cy="102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FD809B-A46C-4AFD-8538-D262E9ACA2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0" y="39561"/>
            <a:ext cx="989139" cy="9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1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600200"/>
            <a:ext cx="7391400" cy="297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371600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and use Arial font</a:t>
            </a:r>
          </a:p>
          <a:p>
            <a:pPr lvl="1"/>
            <a:r>
              <a:rPr lang="en-US" dirty="0"/>
              <a:t>Tips</a:t>
            </a:r>
          </a:p>
          <a:p>
            <a:pPr lvl="2"/>
            <a:r>
              <a:rPr lang="en-US" dirty="0"/>
              <a:t>Proofread for spelling and grammar</a:t>
            </a:r>
          </a:p>
          <a:p>
            <a:pPr lvl="2"/>
            <a:r>
              <a:rPr lang="en-US" dirty="0"/>
              <a:t>Keep it simple</a:t>
            </a:r>
          </a:p>
          <a:p>
            <a:pPr lvl="2"/>
            <a:r>
              <a:rPr lang="en-US" dirty="0"/>
              <a:t>Avoid reading from your slides</a:t>
            </a:r>
          </a:p>
          <a:p>
            <a:pPr lvl="2"/>
            <a:r>
              <a:rPr lang="en-US" dirty="0"/>
              <a:t>Use visuals. Don’t just tell them. Show them too.</a:t>
            </a:r>
          </a:p>
          <a:p>
            <a:pPr lvl="2"/>
            <a:r>
              <a:rPr lang="en-US" dirty="0"/>
              <a:t>Please do not cover up the top blue banner with the HPTN logo</a:t>
            </a:r>
          </a:p>
          <a:p>
            <a:pPr lvl="2"/>
            <a:r>
              <a:rPr lang="en-US" dirty="0"/>
              <a:t>Remember: LESS IS ALWAYS MORE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9" name="Picture 8" descr="navyHPTNPPT headere_purple only.png">
            <a:extLst>
              <a:ext uri="{FF2B5EF4-FFF2-40B4-BE49-F238E27FC236}">
                <a16:creationId xmlns:a16="http://schemas.microsoft.com/office/drawing/2014/main" id="{572AD4F5-4385-4615-BEC1-CC3DC4DF7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11" name="Picture 10" descr="navy-background.png">
            <a:extLst>
              <a:ext uri="{FF2B5EF4-FFF2-40B4-BE49-F238E27FC236}">
                <a16:creationId xmlns:a16="http://schemas.microsoft.com/office/drawing/2014/main" id="{AD30F61A-279F-4F2D-AC70-3F022BACE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-1"/>
            <a:ext cx="1580318" cy="782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31BFF-4504-41A1-A34C-473C4C169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54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Headings are Arial 36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665" y="1590565"/>
            <a:ext cx="7487717" cy="345970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text/content</a:t>
            </a:r>
          </a:p>
          <a:p>
            <a:pPr lvl="1"/>
            <a:r>
              <a:rPr lang="en-US" dirty="0"/>
              <a:t>More Tips</a:t>
            </a:r>
          </a:p>
          <a:p>
            <a:pPr lvl="2"/>
            <a:r>
              <a:rPr lang="en-US" dirty="0"/>
              <a:t>Use bullets to keep your points concise</a:t>
            </a:r>
          </a:p>
          <a:p>
            <a:pPr lvl="3"/>
            <a:r>
              <a:rPr lang="en-US" dirty="0"/>
              <a:t>Don’t type up long paragraphs</a:t>
            </a:r>
          </a:p>
          <a:p>
            <a:pPr lvl="4"/>
            <a:r>
              <a:rPr lang="en-US" dirty="0"/>
              <a:t>Limit the number of slides</a:t>
            </a:r>
          </a:p>
          <a:p>
            <a:pPr lvl="4"/>
            <a:r>
              <a:rPr lang="en-US" dirty="0"/>
              <a:t>Speak clearly and slowly</a:t>
            </a:r>
          </a:p>
          <a:p>
            <a:pPr lvl="4"/>
            <a:r>
              <a:rPr lang="en-US" dirty="0"/>
              <a:t>Practice delivering your presentation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"/>
            <a:ext cx="9143999" cy="782903"/>
            <a:chOff x="0" y="-1"/>
            <a:chExt cx="9143999" cy="1043870"/>
          </a:xfrm>
        </p:grpSpPr>
        <p:pic>
          <p:nvPicPr>
            <p:cNvPr id="8" name="Picture 7" descr="navyHPTNPPT headere_purple onl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1043869"/>
            </a:xfrm>
            <a:prstGeom prst="rect">
              <a:avLst/>
            </a:prstGeom>
          </p:spPr>
        </p:pic>
        <p:pic>
          <p:nvPicPr>
            <p:cNvPr id="9" name="Picture 8" descr="navy-background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37" y="-1"/>
              <a:ext cx="1580318" cy="10438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8AE88D3-7EF3-4A1E-8CE2-14D4D92C22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77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4571" y="716643"/>
            <a:ext cx="7467810" cy="4333625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or visuals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navyHPTNPPT headere_purple only.png">
            <a:extLst>
              <a:ext uri="{FF2B5EF4-FFF2-40B4-BE49-F238E27FC236}">
                <a16:creationId xmlns:a16="http://schemas.microsoft.com/office/drawing/2014/main" id="{F5989BAB-748D-4E3B-B014-A4958512E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7" name="Picture 6" descr="navy-background.png">
            <a:extLst>
              <a:ext uri="{FF2B5EF4-FFF2-40B4-BE49-F238E27FC236}">
                <a16:creationId xmlns:a16="http://schemas.microsoft.com/office/drawing/2014/main" id="{EFB0BE9A-1CC9-44A1-B122-C530B9A4D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-1"/>
            <a:ext cx="1580318" cy="782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CED3EC-A86A-4998-87C6-B19421D5D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46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eft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028700"/>
            <a:ext cx="4724400" cy="3543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543050" indent="-1714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028700"/>
            <a:ext cx="2743200" cy="2686050"/>
          </a:xfrm>
        </p:spPr>
        <p:txBody>
          <a:bodyPr anchor="t"/>
          <a:lstStyle>
            <a:lvl1pPr algn="r"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3507582" y="1028701"/>
            <a:ext cx="0" cy="3880543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avyHPTNPPT headere_purple only.png">
            <a:extLst>
              <a:ext uri="{FF2B5EF4-FFF2-40B4-BE49-F238E27FC236}">
                <a16:creationId xmlns:a16="http://schemas.microsoft.com/office/drawing/2014/main" id="{6812B3E2-6CC8-4262-BF07-96774B92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8" name="Picture 7" descr="navy-background.png">
            <a:extLst>
              <a:ext uri="{FF2B5EF4-FFF2-40B4-BE49-F238E27FC236}">
                <a16:creationId xmlns:a16="http://schemas.microsoft.com/office/drawing/2014/main" id="{E67FEBFA-AFD1-44EB-9AE8-85A5A0BB8D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-1"/>
            <a:ext cx="1580318" cy="782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135C4-504A-4180-98AA-9D1CC92CFA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5469672" y="1028700"/>
            <a:ext cx="0" cy="3900914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3166" y="1023218"/>
            <a:ext cx="4724400" cy="349998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 marL="1543050" indent="-171450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942253" y="1020092"/>
            <a:ext cx="2780489" cy="348201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 marL="0" indent="0" algn="ctr">
              <a:buFontTx/>
              <a:buNone/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3"/>
            <a:endParaRPr lang="en-US" dirty="0"/>
          </a:p>
        </p:txBody>
      </p:sp>
      <p:pic>
        <p:nvPicPr>
          <p:cNvPr id="8" name="Picture 7" descr="navyHPTNPPT headere_purple only.png">
            <a:extLst>
              <a:ext uri="{FF2B5EF4-FFF2-40B4-BE49-F238E27FC236}">
                <a16:creationId xmlns:a16="http://schemas.microsoft.com/office/drawing/2014/main" id="{008ED7CA-33BA-4E32-8197-B1100D5C1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10" name="Picture 9" descr="navy-background.png">
            <a:extLst>
              <a:ext uri="{FF2B5EF4-FFF2-40B4-BE49-F238E27FC236}">
                <a16:creationId xmlns:a16="http://schemas.microsoft.com/office/drawing/2014/main" id="{425B76E7-DADB-4CE0-9FB1-EF89359CC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-1"/>
            <a:ext cx="1580318" cy="782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544153-8C14-4E3F-9CC6-EA90F1649B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34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26645" y="1600618"/>
            <a:ext cx="3414399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14665" y="2080440"/>
            <a:ext cx="3426380" cy="2963466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896617" y="1589111"/>
            <a:ext cx="3414399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87982" y="2068933"/>
            <a:ext cx="3426378" cy="2963466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2828217" y="3317287"/>
            <a:ext cx="3486150" cy="1588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avyHPTNPPT headere_purple only.png">
            <a:extLst>
              <a:ext uri="{FF2B5EF4-FFF2-40B4-BE49-F238E27FC236}">
                <a16:creationId xmlns:a16="http://schemas.microsoft.com/office/drawing/2014/main" id="{327B3351-E0D2-470D-8C3D-6B2F30AF0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13" name="Picture 12" descr="navy-background.png">
            <a:extLst>
              <a:ext uri="{FF2B5EF4-FFF2-40B4-BE49-F238E27FC236}">
                <a16:creationId xmlns:a16="http://schemas.microsoft.com/office/drawing/2014/main" id="{D07FEAAB-F74C-4253-9706-32BA33A404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-1"/>
            <a:ext cx="1580318" cy="782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28C0C5-8B11-445B-B70A-179CD377C9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42900"/>
            <a:ext cx="7467600" cy="708422"/>
          </a:xfrm>
        </p:spPr>
        <p:txBody>
          <a:bodyPr>
            <a:normAutofit/>
          </a:bodyPr>
          <a:lstStyle>
            <a:lvl1pPr algn="ctr">
              <a:defRPr sz="1875" cap="all"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3" name="Picture 2" descr="navyHPTNPPT headere_purple only.png">
            <a:extLst>
              <a:ext uri="{FF2B5EF4-FFF2-40B4-BE49-F238E27FC236}">
                <a16:creationId xmlns:a16="http://schemas.microsoft.com/office/drawing/2014/main" id="{285BDAFC-339B-4FE4-BF7E-3E199ADBE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5" name="Picture 4" descr="navy-background.png">
            <a:extLst>
              <a:ext uri="{FF2B5EF4-FFF2-40B4-BE49-F238E27FC236}">
                <a16:creationId xmlns:a16="http://schemas.microsoft.com/office/drawing/2014/main" id="{EED92830-4B45-4000-B526-2FAEFF0E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-1"/>
            <a:ext cx="1580318" cy="782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20990-97E6-46FA-BF78-2E64D79D10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68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600200"/>
            <a:ext cx="7391400" cy="297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371600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What are the key takeaways</a:t>
            </a:r>
          </a:p>
          <a:p>
            <a:pPr lvl="1"/>
            <a:r>
              <a:rPr lang="en-US" dirty="0"/>
              <a:t>Include each point here</a:t>
            </a:r>
          </a:p>
          <a:p>
            <a:pPr lvl="1"/>
            <a:r>
              <a:rPr lang="en-US" dirty="0"/>
              <a:t>And here</a:t>
            </a:r>
          </a:p>
          <a:p>
            <a:pPr lvl="1"/>
            <a:r>
              <a:rPr lang="en-US" dirty="0"/>
              <a:t>And here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Summary</a:t>
            </a:r>
          </a:p>
        </p:txBody>
      </p:sp>
      <p:pic>
        <p:nvPicPr>
          <p:cNvPr id="6" name="Picture 5" descr="navyHPTNPPT headere_purple only.png">
            <a:extLst>
              <a:ext uri="{FF2B5EF4-FFF2-40B4-BE49-F238E27FC236}">
                <a16:creationId xmlns:a16="http://schemas.microsoft.com/office/drawing/2014/main" id="{A75B5158-D158-4D6C-A89F-21DD03C8F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9" name="Picture 8" descr="navy-background.png">
            <a:extLst>
              <a:ext uri="{FF2B5EF4-FFF2-40B4-BE49-F238E27FC236}">
                <a16:creationId xmlns:a16="http://schemas.microsoft.com/office/drawing/2014/main" id="{1915537C-0072-45BA-AD19-9336775BB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-1"/>
            <a:ext cx="1580318" cy="782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2CB04-B581-4471-B05B-BA6EAA852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935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-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235075" y="1188245"/>
            <a:ext cx="6829425" cy="2597943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365492" y="1156891"/>
            <a:ext cx="65685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E99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2100" b="1" baseline="0" dirty="0">
              <a:solidFill>
                <a:srgbClr val="0E99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93788" y="1954650"/>
            <a:ext cx="7112000" cy="1600200"/>
          </a:xfrm>
        </p:spPr>
        <p:txBody>
          <a:bodyPr/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The HPTN ### Study Team acknowledges</a:t>
            </a:r>
            <a:br>
              <a:rPr lang="en-US" dirty="0"/>
            </a:br>
            <a:r>
              <a:rPr lang="en-US" dirty="0"/>
              <a:t>(Click to add other partners/funders etc. </a:t>
            </a:r>
            <a:br>
              <a:rPr lang="en-US" dirty="0"/>
            </a:br>
            <a:r>
              <a:rPr lang="en-US" dirty="0"/>
              <a:t>DO NOT use logos and DO make this your last slide.)</a:t>
            </a:r>
          </a:p>
        </p:txBody>
      </p:sp>
      <p:pic>
        <p:nvPicPr>
          <p:cNvPr id="7" name="Picture 6" descr="navyHPTNPPT headere_purple only.png">
            <a:extLst>
              <a:ext uri="{FF2B5EF4-FFF2-40B4-BE49-F238E27FC236}">
                <a16:creationId xmlns:a16="http://schemas.microsoft.com/office/drawing/2014/main" id="{6CA19B30-F1CD-43C4-B65E-EC61FACD2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82902"/>
          </a:xfrm>
          <a:prstGeom prst="rect">
            <a:avLst/>
          </a:prstGeom>
        </p:spPr>
      </p:pic>
      <p:pic>
        <p:nvPicPr>
          <p:cNvPr id="9" name="Picture 8" descr="navy-background.png">
            <a:extLst>
              <a:ext uri="{FF2B5EF4-FFF2-40B4-BE49-F238E27FC236}">
                <a16:creationId xmlns:a16="http://schemas.microsoft.com/office/drawing/2014/main" id="{F011DCD5-5D23-4623-B24E-E59C76801D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-1"/>
            <a:ext cx="1580318" cy="782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0FC859-1AEA-4C47-BE1D-30AEA38E36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879"/>
            <a:ext cx="720632" cy="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9A5A19-CD80-4458-BFAC-396980DEE6C0}"/>
              </a:ext>
            </a:extLst>
          </p:cNvPr>
          <p:cNvSpPr/>
          <p:nvPr userDrawn="1"/>
        </p:nvSpPr>
        <p:spPr>
          <a:xfrm>
            <a:off x="0" y="0"/>
            <a:ext cx="9144000" cy="738892"/>
          </a:xfrm>
          <a:prstGeom prst="rect">
            <a:avLst/>
          </a:prstGeom>
          <a:gradFill flip="none" rotWithShape="1">
            <a:gsLst>
              <a:gs pos="0">
                <a:srgbClr val="0091B7">
                  <a:shade val="30000"/>
                  <a:satMod val="115000"/>
                </a:srgbClr>
              </a:gs>
              <a:gs pos="50000">
                <a:srgbClr val="0091B7">
                  <a:shade val="67500"/>
                  <a:satMod val="115000"/>
                </a:srgbClr>
              </a:gs>
              <a:gs pos="100000">
                <a:srgbClr val="0091B7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C387C-E930-467D-9487-4D978278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080"/>
            <a:ext cx="7886700" cy="506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E13C8-E09B-43B1-A20C-363C4F5B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3586-2FCD-4310-B499-33C19F11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E238-F04E-4924-9D4F-F8A8CC01A1D8}" type="datetimeFigureOut">
              <a:rPr lang="en-ZA" smtClean="0"/>
              <a:t>2019/07/21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11E8B-F5B9-40D6-81B5-A039C78B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48089-E39E-4602-A3A0-B274D0D9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AAA2-31C2-412A-BBD7-F7E63A7110C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95024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95480C-33FC-44D5-BBA8-6F73C10DB3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D4BA2-84BE-49C0-883E-88D6FC1D1072}"/>
              </a:ext>
            </a:extLst>
          </p:cNvPr>
          <p:cNvSpPr/>
          <p:nvPr userDrawn="1"/>
        </p:nvSpPr>
        <p:spPr>
          <a:xfrm>
            <a:off x="0" y="0"/>
            <a:ext cx="9144000" cy="770335"/>
          </a:xfrm>
          <a:prstGeom prst="rect">
            <a:avLst/>
          </a:prstGeom>
          <a:gradFill flip="none" rotWithShape="1">
            <a:gsLst>
              <a:gs pos="0">
                <a:srgbClr val="0091B7">
                  <a:shade val="30000"/>
                  <a:satMod val="115000"/>
                </a:srgbClr>
              </a:gs>
              <a:gs pos="50000">
                <a:srgbClr val="0091B7">
                  <a:shade val="67500"/>
                  <a:satMod val="115000"/>
                </a:srgbClr>
              </a:gs>
              <a:gs pos="100000">
                <a:srgbClr val="0091B7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6430" y="1106338"/>
            <a:ext cx="8178920" cy="35263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6699"/>
                </a:solidFill>
              </a:defRPr>
            </a:lvl1pPr>
            <a:lvl2pPr>
              <a:defRPr>
                <a:solidFill>
                  <a:srgbClr val="0F6699"/>
                </a:solidFill>
              </a:defRPr>
            </a:lvl2pPr>
            <a:lvl3pPr>
              <a:defRPr>
                <a:solidFill>
                  <a:srgbClr val="0F6699"/>
                </a:solidFill>
              </a:defRPr>
            </a:lvl3pPr>
            <a:lvl4pPr>
              <a:defRPr>
                <a:solidFill>
                  <a:srgbClr val="0F6699"/>
                </a:solidFill>
              </a:defRPr>
            </a:lvl4pPr>
            <a:lvl5pPr>
              <a:defRPr>
                <a:solidFill>
                  <a:srgbClr val="0F669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6046" y="150923"/>
            <a:ext cx="8239305" cy="4960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76046" y="970473"/>
            <a:ext cx="8239305" cy="3901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15762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BECE-92CA-40B1-B1CB-7E85EEBAFBB8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72051"/>
            <a:ext cx="457200" cy="14336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BA8D5F1-1AB2-420D-8706-A5CFD1787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9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8E56-69CE-47E2-A604-0065E164B80B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825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ACF-D56C-46E5-9251-B23F61DC3B3A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2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73CD-DA94-419E-8D6D-84A24E7D4AB0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94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F3C9-F237-4139-BC8C-24107AC6AA7B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237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38AA-6FF5-45B7-BB79-5620171AEE50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33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AB25-806D-4D2F-A27F-2EBBD3E4487A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62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7BC5-97F9-415F-B273-50356F7AB17F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925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0478-B893-4362-9887-CDFA61CC66F9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52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944-7C34-45F5-890C-08C4E8698F40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5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BCB9-8D8C-4E49-8F64-709D4A7681EC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D5F1-1AB2-420D-8706-A5CFD1787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179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600200"/>
            <a:ext cx="7391400" cy="297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371600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and use Arial font</a:t>
            </a:r>
          </a:p>
          <a:p>
            <a:pPr lvl="1"/>
            <a:r>
              <a:rPr lang="en-US" dirty="0"/>
              <a:t>Tips</a:t>
            </a:r>
          </a:p>
          <a:p>
            <a:pPr lvl="2"/>
            <a:r>
              <a:rPr lang="en-US" dirty="0"/>
              <a:t>Proofread for spelling and grammar</a:t>
            </a:r>
          </a:p>
          <a:p>
            <a:pPr lvl="2"/>
            <a:r>
              <a:rPr lang="en-US" dirty="0"/>
              <a:t>Keep it simple</a:t>
            </a:r>
          </a:p>
          <a:p>
            <a:pPr lvl="2"/>
            <a:r>
              <a:rPr lang="en-US" dirty="0"/>
              <a:t>Avoid reading from your slides</a:t>
            </a:r>
          </a:p>
          <a:p>
            <a:pPr lvl="2"/>
            <a:r>
              <a:rPr lang="en-US" dirty="0"/>
              <a:t>Use visuals. Don’t just tell them. Show them too.</a:t>
            </a:r>
          </a:p>
          <a:p>
            <a:pPr lvl="2"/>
            <a:r>
              <a:rPr lang="en-US" dirty="0"/>
              <a:t>Please do not cover up the top blue banner with the HPTN logo</a:t>
            </a:r>
          </a:p>
          <a:p>
            <a:pPr lvl="2"/>
            <a:r>
              <a:rPr lang="en-US" dirty="0"/>
              <a:t>Remember: LESS IS ALWAYS MORE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720328"/>
            <a:ext cx="7467600" cy="70842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-1"/>
            <a:ext cx="9143999" cy="782903"/>
            <a:chOff x="0" y="-1"/>
            <a:chExt cx="9143999" cy="1043870"/>
          </a:xfrm>
        </p:grpSpPr>
        <p:pic>
          <p:nvPicPr>
            <p:cNvPr id="14" name="Picture 13" descr="navyHPTNPPT headere_purple only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1043869"/>
            </a:xfrm>
            <a:prstGeom prst="rect">
              <a:avLst/>
            </a:prstGeom>
          </p:spPr>
        </p:pic>
        <p:pic>
          <p:nvPicPr>
            <p:cNvPr id="15" name="Picture 14" descr="navy-background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37" y="-1"/>
              <a:ext cx="1968012" cy="10438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572" y="169524"/>
              <a:ext cx="880791" cy="790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015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WHIT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1719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 bwMode="auto">
          <a:xfrm>
            <a:off x="1235076" y="1188244"/>
            <a:ext cx="6829425" cy="25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78063" indent="3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35263" indent="3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92463" indent="3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49663" indent="3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NIAI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351735"/>
            <a:ext cx="838200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IH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36840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IMH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9" y="4443413"/>
            <a:ext cx="657225" cy="3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NID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4404122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ptn_ppt_logo_v5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6" y="4356498"/>
            <a:ext cx="2378075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1" y="4406504"/>
            <a:ext cx="663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342900"/>
            <a:ext cx="7467600" cy="708422"/>
          </a:xfrm>
        </p:spPr>
        <p:txBody>
          <a:bodyPr>
            <a:normAutofit/>
          </a:bodyPr>
          <a:lstStyle>
            <a:lvl1pPr algn="ctr">
              <a:defRPr sz="1875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2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2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34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08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2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05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7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D652A-A4DF-4939-AF18-6310C6FF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849B5-37FE-4DB8-86B6-BD8AFA741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A9B30-CF77-4481-BC3E-209CD669D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55712-B821-4B4C-878D-5E068871826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FC62-2939-41F0-BB67-B6CDDFC5E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7C168-5280-404D-AAF3-8E949208C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091A-DD43-4BFC-B820-74EEEDEB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2" r:id="rId2"/>
    <p:sldLayoutId id="2147493483" r:id="rId3"/>
    <p:sldLayoutId id="2147493484" r:id="rId4"/>
    <p:sldLayoutId id="2147493485" r:id="rId5"/>
    <p:sldLayoutId id="2147493486" r:id="rId6"/>
    <p:sldLayoutId id="2147493487" r:id="rId7"/>
    <p:sldLayoutId id="2147493488" r:id="rId8"/>
    <p:sldLayoutId id="2147493489" r:id="rId9"/>
    <p:sldLayoutId id="2147493490" r:id="rId10"/>
    <p:sldLayoutId id="21474934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70573-6C47-4A4E-A425-F4194F3A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C6E97-D2DE-4CA4-AB3A-585D4670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3A9F-2C59-4AFE-853C-E9D774C9B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BE90-B6FF-4F14-966F-AEFC3F7F4F69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8F3D-1E7F-4228-9E66-AC3C37A01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EE47A-76C6-47D6-A8E8-E70BA39FC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D5C1-2FB9-40C9-808B-E8C5E069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FE7833-B59F-48E5-B0A0-EED77EEB55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1" r:id="rId1"/>
    <p:sldLayoutId id="2147493542" r:id="rId2"/>
    <p:sldLayoutId id="2147493543" r:id="rId3"/>
    <p:sldLayoutId id="2147493544" r:id="rId4"/>
    <p:sldLayoutId id="2147493545" r:id="rId5"/>
    <p:sldLayoutId id="2147493546" r:id="rId6"/>
    <p:sldLayoutId id="2147493547" r:id="rId7"/>
    <p:sldLayoutId id="2147493548" r:id="rId8"/>
    <p:sldLayoutId id="2147493549" r:id="rId9"/>
    <p:sldLayoutId id="2147493550" r:id="rId10"/>
    <p:sldLayoutId id="2147493551" r:id="rId11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8303B"/>
          </a:solidFill>
          <a:latin typeface="Franklin Gothic Book" panose="020B0503020102020204" pitchFamily="34" charset="0"/>
          <a:cs typeface="Arial" panose="020B060402020202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8303B"/>
          </a:solidFill>
          <a:latin typeface="Franklin Gothic Book" panose="020B0503020102020204" pitchFamily="34" charset="0"/>
          <a:cs typeface="Arial" panose="020B060402020202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8303B"/>
          </a:solidFill>
          <a:latin typeface="Franklin Gothic Book" panose="020B0503020102020204" pitchFamily="34" charset="0"/>
          <a:cs typeface="Arial" panose="020B060402020202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8303B"/>
          </a:solidFill>
          <a:latin typeface="Franklin Gothic Book" panose="020B0503020102020204" pitchFamily="34" charset="0"/>
          <a:cs typeface="Arial" panose="020B060402020202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000" b="1">
          <a:solidFill>
            <a:srgbClr val="E8303B"/>
          </a:solidFill>
          <a:latin typeface="Franklin Gothic Book" panose="020B0503020102020204" pitchFamily="34" charset="0"/>
          <a:cs typeface="Arial" panose="020B060402020202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000" b="1">
          <a:solidFill>
            <a:srgbClr val="E8303B"/>
          </a:solidFill>
          <a:latin typeface="Franklin Gothic Book" panose="020B0503020102020204" pitchFamily="34" charset="0"/>
          <a:cs typeface="Arial" panose="020B060402020202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000" b="1">
          <a:solidFill>
            <a:srgbClr val="E8303B"/>
          </a:solidFill>
          <a:latin typeface="Franklin Gothic Book" panose="020B0503020102020204" pitchFamily="34" charset="0"/>
          <a:cs typeface="Arial" panose="020B060402020202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000" b="1">
          <a:solidFill>
            <a:srgbClr val="E8303B"/>
          </a:solidFill>
          <a:latin typeface="Franklin Gothic Book" panose="020B0503020102020204" pitchFamily="34" charset="0"/>
          <a:cs typeface="Arial" panose="020B060402020202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3178"/>
            <a:ext cx="82296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HPTN 2015 </a:t>
            </a:r>
            <a:r>
              <a:rPr lang="en-US" dirty="0" err="1"/>
              <a:t>Powerpoint</a:t>
            </a:r>
            <a:r>
              <a:rPr lang="en-US" dirty="0"/>
              <a:t> Template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This template must be used for all presentations that pertain to HPTN studies.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535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3" r:id="rId1"/>
    <p:sldLayoutId id="2147493554" r:id="rId2"/>
    <p:sldLayoutId id="2147493555" r:id="rId3"/>
    <p:sldLayoutId id="2147493556" r:id="rId4"/>
    <p:sldLayoutId id="2147493557" r:id="rId5"/>
    <p:sldLayoutId id="2147493558" r:id="rId6"/>
    <p:sldLayoutId id="2147493559" r:id="rId7"/>
    <p:sldLayoutId id="2147493560" r:id="rId8"/>
    <p:sldLayoutId id="2147493561" r:id="rId9"/>
    <p:sldLayoutId id="2147493562" r:id="rId10"/>
    <p:sldLayoutId id="2147493563" r:id="rId11"/>
    <p:sldLayoutId id="2147493564" r:id="rId12"/>
    <p:sldLayoutId id="2147493565" r:id="rId13"/>
    <p:sldLayoutId id="2147493566" r:id="rId14"/>
    <p:sldLayoutId id="2147493567" r:id="rId15"/>
    <p:sldLayoutId id="2147493568" r:id="rId16"/>
    <p:sldLayoutId id="2147493569" r:id="rId17"/>
    <p:sldLayoutId id="2147493570" r:id="rId18"/>
    <p:sldLayoutId id="2147493571" r:id="rId19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 baseline="0">
          <a:solidFill>
            <a:srgbClr val="0E99C0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650" b="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3178"/>
            <a:ext cx="82296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HPTN 2015 </a:t>
            </a:r>
            <a:r>
              <a:rPr lang="en-US" dirty="0" err="1"/>
              <a:t>Powerpoint</a:t>
            </a:r>
            <a:r>
              <a:rPr lang="en-US" dirty="0"/>
              <a:t> Template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This template must be used for all presentations that pertain to HPTN studies.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  <p:sldLayoutId id="2147493580" r:id="rId8"/>
    <p:sldLayoutId id="2147493581" r:id="rId9"/>
    <p:sldLayoutId id="2147493582" r:id="rId10"/>
    <p:sldLayoutId id="2147493583" r:id="rId11"/>
    <p:sldLayoutId id="2147493584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 baseline="0">
          <a:solidFill>
            <a:srgbClr val="0E99C0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650" b="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80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A0FC-A063-4A37-BF69-82BCEF41073C}" type="datetime1">
              <a:rPr lang="en-US" smtClean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972050"/>
            <a:ext cx="4572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ED6C490-2694-4CE5-8D8B-302B52C433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6" r:id="rId1"/>
    <p:sldLayoutId id="2147493587" r:id="rId2"/>
    <p:sldLayoutId id="2147493588" r:id="rId3"/>
    <p:sldLayoutId id="2147493589" r:id="rId4"/>
    <p:sldLayoutId id="2147493590" r:id="rId5"/>
    <p:sldLayoutId id="2147493591" r:id="rId6"/>
    <p:sldLayoutId id="2147493592" r:id="rId7"/>
    <p:sldLayoutId id="2147493593" r:id="rId8"/>
    <p:sldLayoutId id="2147493594" r:id="rId9"/>
    <p:sldLayoutId id="2147493595" r:id="rId10"/>
    <p:sldLayoutId id="2147493596" r:id="rId11"/>
    <p:sldLayoutId id="2147493597" r:id="rId12"/>
    <p:sldLayoutId id="2147493610" r:id="rId13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0FE9-C1CB-4E15-8DD8-D3FB93D0E9E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CACE-4CD0-428E-A40C-7CF6649B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7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9" r:id="rId1"/>
    <p:sldLayoutId id="2147493600" r:id="rId2"/>
    <p:sldLayoutId id="2147493601" r:id="rId3"/>
    <p:sldLayoutId id="2147493602" r:id="rId4"/>
    <p:sldLayoutId id="2147493603" r:id="rId5"/>
    <p:sldLayoutId id="2147493604" r:id="rId6"/>
    <p:sldLayoutId id="2147493605" r:id="rId7"/>
    <p:sldLayoutId id="2147493606" r:id="rId8"/>
    <p:sldLayoutId id="2147493607" r:id="rId9"/>
    <p:sldLayoutId id="2147493608" r:id="rId10"/>
    <p:sldLayoutId id="21474936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ncbi.nlm.nih.gov/pubmed/28546090" TargetMode="Externa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www.ncbi.nlm.nih.gov/pubmed/30445896" TargetMode="Externa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ncbi.nlm.nih.gov/pubmed/?term=kerrigan+mantsios+murray+defechereux+prep" TargetMode="External"/><Relationship Id="rId1" Type="http://schemas.openxmlformats.org/officeDocument/2006/relationships/slideLayout" Target="../slideLayouts/slideLayout9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hyperlink" Target="https://www.ncbi.nlm.nih.gov/pubmed/?term=landovitz+grinsztejn+safety+077+plos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10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75439" y="4811268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it-IT" sz="900" dirty="0">
                <a:solidFill>
                  <a:prstClr val="black"/>
                </a:solidFill>
                <a:latin typeface="Calibri" panose="020F0502020204030204"/>
                <a:hlinkClick r:id="rId2" tooltip="The lancet. HIV."/>
              </a:rPr>
              <a:t>Lancet HIV.</a:t>
            </a:r>
            <a:r>
              <a:rPr lang="it-IT" sz="900" dirty="0">
                <a:solidFill>
                  <a:prstClr val="black"/>
                </a:solidFill>
                <a:latin typeface="Calibri" panose="020F0502020204030204"/>
              </a:rPr>
              <a:t> 2017 Aug;4(8):e331-e340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137160"/>
            <a:ext cx="3626527" cy="486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8" y="1791261"/>
            <a:ext cx="6429375" cy="20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9659" y="4768584"/>
            <a:ext cx="20088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  <a:hlinkClick r:id="rId2" tooltip="HIV clinical trials."/>
              </a:rPr>
              <a:t>HIV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  <a:hlinkClick r:id="rId2" tooltip="HIV clinical trials."/>
              </a:rPr>
              <a:t>Clin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  <a:hlinkClick r:id="rId2" tooltip="HIV clinical trials."/>
              </a:rPr>
              <a:t> Trials.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2018 Aug;19(4):129-138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2564">
            <a:off x="393691" y="137160"/>
            <a:ext cx="3877917" cy="4869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32649" y="1905334"/>
            <a:ext cx="6336314" cy="2608406"/>
          </a:xfrm>
          <a:prstGeom prst="rect">
            <a:avLst/>
          </a:prstGeom>
          <a:solidFill>
            <a:srgbClr val="E2F0D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342900" lvl="1" defTabSz="685800"/>
            <a:endParaRPr lang="en-US" sz="225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/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Satisfaction and acceptability of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cabotegravir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long-acting injectable suspension for prevention of HIV: Patient perspectives from the ECLAIR trial      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Miranda I. Murray, Martin Markowitz, Ian Frank, Robert M. Grant, Kenneth H. Mayer, 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Krischan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J. Hudson, Britt S. Stancil, Susan L. Ford, 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Parul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Patel, Alex R. Rinehart, William R. Spreen &amp; David A. Margolis</a:t>
            </a:r>
          </a:p>
          <a:p>
            <a:pPr marL="342900" lvl="1" defTabSz="685800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65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7528" y="4770305"/>
            <a:ext cx="20762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nb-NO" sz="900" dirty="0">
                <a:solidFill>
                  <a:prstClr val="black"/>
                </a:solidFill>
                <a:latin typeface="Calibri" panose="020F0502020204030204"/>
                <a:hlinkClick r:id="rId2" tooltip="AIDS and behavior."/>
              </a:rPr>
              <a:t>AIDS Behav.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 2018 Nov;22(11):3540-3549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475" y="1174373"/>
            <a:ext cx="36557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sz="1950" b="1" dirty="0">
                <a:solidFill>
                  <a:prstClr val="black"/>
                </a:solidFill>
                <a:latin typeface="Calibri" panose="020F0502020204030204"/>
              </a:rPr>
              <a:t>Expanding the Menu of HIV Prevention Options: A Qualitative Study of Experiences with Long-Acting Injectable </a:t>
            </a:r>
            <a:r>
              <a:rPr lang="en-US" sz="1950" b="1" dirty="0" err="1">
                <a:solidFill>
                  <a:prstClr val="black"/>
                </a:solidFill>
                <a:latin typeface="Calibri" panose="020F0502020204030204"/>
              </a:rPr>
              <a:t>Cabotegravir</a:t>
            </a:r>
            <a:r>
              <a:rPr lang="en-US" sz="1950" b="1" dirty="0">
                <a:solidFill>
                  <a:prstClr val="black"/>
                </a:solidFill>
                <a:latin typeface="Calibri" panose="020F0502020204030204"/>
              </a:rPr>
              <a:t> as </a:t>
            </a:r>
            <a:r>
              <a:rPr lang="en-US" sz="1950" b="1" dirty="0" err="1">
                <a:solidFill>
                  <a:prstClr val="black"/>
                </a:solidFill>
                <a:latin typeface="Calibri" panose="020F0502020204030204"/>
              </a:rPr>
              <a:t>PrEP</a:t>
            </a:r>
            <a:r>
              <a:rPr lang="en-US" sz="1950" b="1" dirty="0">
                <a:solidFill>
                  <a:prstClr val="black"/>
                </a:solidFill>
                <a:latin typeface="Calibri" panose="020F0502020204030204"/>
              </a:rPr>
              <a:t> in the Context of a Phase II Trial in the United States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725" y="3360402"/>
            <a:ext cx="3179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Kerrigan D,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Mantsios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A, Grant R, Markowitz M,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Defechereux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P, La Mar M, Beckham SW, Hammond P, Margolis D, Murray 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39" y="817736"/>
            <a:ext cx="2548239" cy="349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829175" y="1165860"/>
            <a:ext cx="95250" cy="2811780"/>
            <a:chOff x="6438900" y="1645920"/>
            <a:chExt cx="127000" cy="356616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6502400" y="1645920"/>
              <a:ext cx="0" cy="356616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438900" y="1645920"/>
              <a:ext cx="0" cy="356616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565900" y="1645920"/>
              <a:ext cx="0" cy="356616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4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8157" y="4775237"/>
            <a:ext cx="20553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tooltip="PLoS medicine."/>
              </a:rPr>
              <a:t>PLoS Med.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2018 Nov 8;15(11):e1002690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35242" y="-183227"/>
            <a:ext cx="3981773" cy="5508955"/>
            <a:chOff x="446988" y="-244303"/>
            <a:chExt cx="5309031" cy="7345274"/>
          </a:xfrm>
        </p:grpSpPr>
        <p:grpSp>
          <p:nvGrpSpPr>
            <p:cNvPr id="18" name="Group 17"/>
            <p:cNvGrpSpPr/>
            <p:nvPr/>
          </p:nvGrpSpPr>
          <p:grpSpPr>
            <a:xfrm>
              <a:off x="446988" y="60091"/>
              <a:ext cx="5309031" cy="7040880"/>
              <a:chOff x="446988" y="60091"/>
              <a:chExt cx="5309031" cy="7040880"/>
            </a:xfrm>
          </p:grpSpPr>
          <p:sp>
            <p:nvSpPr>
              <p:cNvPr id="17" name="Rectangle 16"/>
              <p:cNvSpPr/>
              <p:nvPr/>
            </p:nvSpPr>
            <p:spPr>
              <a:xfrm rot="20526412">
                <a:off x="457117" y="60091"/>
                <a:ext cx="5298902" cy="70408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glow rad="88900">
                  <a:schemeClr val="accent1">
                    <a:lumMod val="50000"/>
                    <a:alpha val="2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20541956">
                <a:off x="446988" y="150911"/>
                <a:ext cx="5202023" cy="6858000"/>
                <a:chOff x="5321453" y="-1017489"/>
                <a:chExt cx="5202023" cy="68580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321453" y="-1017489"/>
                  <a:ext cx="5202023" cy="6858000"/>
                  <a:chOff x="3494988" y="0"/>
                  <a:chExt cx="5202023" cy="6858000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94988" y="0"/>
                    <a:ext cx="5202023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21307" y="1710035"/>
                    <a:ext cx="3549383" cy="3429000"/>
                  </a:xfrm>
                  <a:prstGeom prst="ellips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</p:pic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7498080" y="4255796"/>
                  <a:ext cx="2916720" cy="1297285"/>
                  <a:chOff x="7498080" y="4420896"/>
                  <a:chExt cx="2916720" cy="1297285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75897" r="43931" b="3603"/>
                  <a:stretch/>
                </p:blipFill>
                <p:spPr>
                  <a:xfrm>
                    <a:off x="7498080" y="4420896"/>
                    <a:ext cx="2916720" cy="1297285"/>
                  </a:xfrm>
                  <a:prstGeom prst="rect">
                    <a:avLst/>
                  </a:prstGeom>
                </p:spPr>
              </p:pic>
              <p:sp>
                <p:nvSpPr>
                  <p:cNvPr id="10" name="Rectangle 9"/>
                  <p:cNvSpPr/>
                  <p:nvPr/>
                </p:nvSpPr>
                <p:spPr>
                  <a:xfrm>
                    <a:off x="7716285" y="4446445"/>
                    <a:ext cx="2480311" cy="108063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r" defTabSz="457200" rtl="0" eaLnBrk="1" fontAlgn="auto" latinLnBrk="0" hangingPunct="1">
                      <a:lnSpc>
                        <a:spcPts val="135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DE5D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Advancing the beneficial use of machine learning in health care and medicine: Toward a community understanding </a:t>
                    </a:r>
                  </a:p>
                </p:txBody>
              </p:sp>
            </p:grpSp>
          </p:grpSp>
        </p:grpSp>
        <p:grpSp>
          <p:nvGrpSpPr>
            <p:cNvPr id="31" name="Group 30"/>
            <p:cNvGrpSpPr/>
            <p:nvPr/>
          </p:nvGrpSpPr>
          <p:grpSpPr>
            <a:xfrm>
              <a:off x="3613481" y="-244303"/>
              <a:ext cx="775123" cy="227447"/>
              <a:chOff x="5784174" y="1064231"/>
              <a:chExt cx="775123" cy="22744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926" b="19815"/>
              <a:stretch/>
            </p:blipFill>
            <p:spPr>
              <a:xfrm rot="20657599">
                <a:off x="5864709" y="1108798"/>
                <a:ext cx="536643" cy="18288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 rot="20590867">
                <a:off x="5784174" y="1064231"/>
                <a:ext cx="7751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Dotum" panose="020B0600000101010101" pitchFamily="34" charset="-127"/>
                    <a:cs typeface="FreesiaUPC" panose="020B0604020202020204" pitchFamily="34" charset="-34"/>
                  </a:rPr>
                  <a:t>NOVEMBER 2018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89550" y="4441"/>
              <a:ext cx="341668" cy="200055"/>
              <a:chOff x="6017324" y="1688241"/>
              <a:chExt cx="341668" cy="20005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926" b="19815"/>
              <a:stretch/>
            </p:blipFill>
            <p:spPr>
              <a:xfrm rot="20657599">
                <a:off x="6067159" y="1697505"/>
                <a:ext cx="133317" cy="18288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 rot="20590867">
                <a:off x="6017324" y="1688241"/>
                <a:ext cx="34166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Dotum" panose="020B0600000101010101" pitchFamily="34" charset="-127"/>
                    <a:cs typeface="FreesiaUPC" panose="020B0604020202020204" pitchFamily="34" charset="-34"/>
                  </a:rPr>
                  <a:t>15                    </a:t>
                </a:r>
                <a:endParaRPr kumimoji="0" lang="en-US" sz="4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Dotum" panose="020B0600000101010101" pitchFamily="34" charset="-127"/>
                  <a:cs typeface="FreesiaUPC" panose="020B0604020202020204" pitchFamily="34" charset="-34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456021" y="-176529"/>
              <a:ext cx="273519" cy="353943"/>
              <a:chOff x="6079743" y="2306642"/>
              <a:chExt cx="273519" cy="35394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926" b="19815"/>
              <a:stretch/>
            </p:blipFill>
            <p:spPr>
              <a:xfrm rot="20657599">
                <a:off x="6148369" y="2390805"/>
                <a:ext cx="116276" cy="18288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 rot="20590867">
                <a:off x="6079743" y="2306642"/>
                <a:ext cx="27351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Dotum" panose="020B0600000101010101" pitchFamily="34" charset="-127"/>
                    <a:cs typeface="FreesiaUPC" panose="020B0604020202020204" pitchFamily="34" charset="-34"/>
                  </a:rPr>
                  <a:t> 11       </a:t>
                </a:r>
                <a:endParaRPr kumimoji="0" lang="en-US" sz="4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Arial Narrow" panose="020B0606020202030204" pitchFamily="34" charset="0"/>
                  <a:ea typeface="Dotum" panose="020B0600000101010101" pitchFamily="34" charset="-127"/>
                  <a:cs typeface="FreesiaUPC" panose="020B0604020202020204" pitchFamily="34" charset="-34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877443" y="2044621"/>
            <a:ext cx="5628257" cy="2289615"/>
            <a:chOff x="2503257" y="2726161"/>
            <a:chExt cx="7504343" cy="3052821"/>
          </a:xfrm>
        </p:grpSpPr>
        <p:sp>
          <p:nvSpPr>
            <p:cNvPr id="4" name="Rectangle 3"/>
            <p:cNvSpPr/>
            <p:nvPr/>
          </p:nvSpPr>
          <p:spPr>
            <a:xfrm>
              <a:off x="2504121" y="4547875"/>
              <a:ext cx="7503479" cy="1231107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Landovitz RJ, Li S, </a:t>
              </a: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Grinsztejn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B, </a:t>
              </a: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Dawood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H, Liu AY, Magnus M, Hosseinipour MC, </a:t>
              </a: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Panchia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R, </a:t>
              </a: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Cottle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L, Chau G, Richardson P, </a:t>
              </a: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Marzinke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MA, Hendrix CW, Eshleman SH, Zhang Y, Tolley E, Sugarman J, Kofron R, </a:t>
              </a: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Adeyeye</a:t>
              </a: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A, Burns D, Rinehart AR, Margolis D, Spreen WR, Cohen MS, McCauley M, Eron JJ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03257" y="2726161"/>
              <a:ext cx="7402743" cy="1846661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Safety, tolerability, and pharmacokinetics of long-acting injectable </a:t>
              </a:r>
              <a:r>
                <a:rPr kumimoji="0" 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cabotegravir</a:t>
              </a: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 low-risk HIV-uninfected individuals: HPTN 077, a phase 2a randomized controlled trial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629" y="340719"/>
            <a:ext cx="863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CAB LA in Development: HPTN 077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963187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0509" y="995693"/>
            <a:ext cx="8392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evaluate the safety, tolerability, and pharmacokinetics of CAB LA in healthy, HIV-uninfected males and females.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56808" y="1271293"/>
            <a:ext cx="6643054" cy="3331187"/>
            <a:chOff x="1256808" y="1355113"/>
            <a:chExt cx="6643054" cy="33311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808" y="1355113"/>
              <a:ext cx="6643054" cy="333118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996440" y="2293286"/>
              <a:ext cx="390668" cy="678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96440" y="4007787"/>
              <a:ext cx="390668" cy="678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0" y="4898552"/>
            <a:ext cx="3887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1E34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Landovitz, R et al. HIV R4P, Madrid, 2018. Abstract #OA15.06LB.</a:t>
            </a:r>
          </a:p>
        </p:txBody>
      </p:sp>
    </p:spTree>
    <p:extLst>
      <p:ext uri="{BB962C8B-B14F-4D97-AF65-F5344CB8AC3E}">
        <p14:creationId xmlns:p14="http://schemas.microsoft.com/office/powerpoint/2010/main" val="206703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509" y="159736"/>
            <a:ext cx="863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HPTN077: CAB C</a:t>
            </a:r>
            <a:r>
              <a:rPr lang="en-US" sz="2800" b="1" baseline="-25000" dirty="0">
                <a:solidFill>
                  <a:srgbClr val="1D4999"/>
                </a:solidFill>
                <a:latin typeface="Symbol" pitchFamily="2" charset="2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Following Each Injection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732452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04" y="4897789"/>
            <a:ext cx="23214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1E344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Adapted from Landovitz, </a:t>
            </a:r>
            <a:r>
              <a:rPr lang="en-US" sz="10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IAS. 2017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1E344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554"/>
          <a:stretch/>
        </p:blipFill>
        <p:spPr>
          <a:xfrm>
            <a:off x="189502" y="1379427"/>
            <a:ext cx="7826453" cy="336839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/>
          <a:srcRect l="85742" t="38538" r="966" b="35576"/>
          <a:stretch/>
        </p:blipFill>
        <p:spPr>
          <a:xfrm>
            <a:off x="7910336" y="1379427"/>
            <a:ext cx="1129986" cy="1006541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350730" y="469706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5902" y="469878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81919" y="469878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96889" y="4701195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15916" y="4701195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11777" y="136570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27544" y="1364872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52677" y="136403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44460" y="1378592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564137" y="137942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301640" y="4459059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623228" y="3978396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33252" y="3979161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69178" y="4106118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84148" y="425520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41839" y="3960215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62239" y="4450810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880369" y="4498745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12253" y="4500172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265005" y="1371733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70842" y="1373080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85969" y="137942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192446" y="1379427"/>
            <a:ext cx="449700" cy="238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50" b="1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-US" sz="9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16224" y="137942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5615" y="4692489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10787" y="469420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26804" y="469420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41774" y="4696618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60801" y="4696618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0690" y="437831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44090" y="354011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56273" y="363147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29740" y="216760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38723" y="137824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47045" y="137824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562375" y="1392438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474456" y="1381229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977808" y="1392437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511830" y="1378247"/>
            <a:ext cx="44620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471565" y="2166089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979420" y="4471668"/>
            <a:ext cx="44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en-US" sz="1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9849" y="1116465"/>
            <a:ext cx="15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Males</a:t>
            </a:r>
            <a:endParaRPr lang="en-US" sz="1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57070" y="1115250"/>
            <a:ext cx="15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Males</a:t>
            </a:r>
            <a:endParaRPr lang="en-US" sz="1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391147" y="1115250"/>
            <a:ext cx="15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endParaRPr lang="en-US" sz="1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313513" y="1131446"/>
            <a:ext cx="15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endParaRPr lang="en-US" sz="1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85181" y="853438"/>
            <a:ext cx="2898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CAB LA 800 mg IM Q12W</a:t>
            </a:r>
            <a:endParaRPr 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751650" y="852359"/>
            <a:ext cx="2630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CAB LA 600 mg IM Q8W </a:t>
            </a:r>
            <a:endParaRPr 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2E0B92-3D92-074A-98A6-2A06DFD3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1" y="317716"/>
            <a:ext cx="6134099" cy="34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3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68" y="67759"/>
            <a:ext cx="904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HPTN 083 and 084: Phase 3 for CAB LA </a:t>
            </a:r>
            <a:r>
              <a:rPr lang="en-US" sz="2800" b="1" dirty="0" err="1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PrEP</a:t>
            </a:r>
            <a:r>
              <a:rPr lang="en-US" sz="28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690227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370509" y="722733"/>
            <a:ext cx="8392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evaluate the safety and efficacy of CAB LA  compared to TDF/FTC for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HIV uninfected MSM/TGW (083) and cisgender women (084)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196EE5-20D8-4574-95EA-2A3DED088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49" y="1230829"/>
            <a:ext cx="5902302" cy="34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779" y="786864"/>
            <a:ext cx="6172200" cy="1257300"/>
          </a:xfrm>
        </p:spPr>
        <p:txBody>
          <a:bodyPr/>
          <a:lstStyle/>
          <a:p>
            <a:r>
              <a:rPr lang="en-US" dirty="0"/>
              <a:t>HPTN 083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43087" y="1743704"/>
            <a:ext cx="5219700" cy="142389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7200" b="0" dirty="0"/>
              <a:t>PHASE 2B/3 INJECTABLE CABOTEGRAVIR COMPARED TO DAILY ORAL TDF/FTC FOR PREP IN CISGENDER MEN AND TRANSGENDER WOMEN WHO HAVE SEX WITH </a:t>
            </a:r>
            <a:r>
              <a:rPr lang="en-US" sz="7200" b="0" dirty="0" smtClean="0"/>
              <a:t>MEN</a:t>
            </a:r>
          </a:p>
          <a:p>
            <a:pPr>
              <a:lnSpc>
                <a:spcPct val="120000"/>
              </a:lnSpc>
            </a:pPr>
            <a:endParaRPr lang="en-US" sz="7200" b="0" dirty="0"/>
          </a:p>
          <a:p>
            <a:pPr>
              <a:lnSpc>
                <a:spcPct val="120000"/>
              </a:lnSpc>
            </a:pPr>
            <a:r>
              <a:rPr lang="en-US" sz="7200" dirty="0" smtClean="0"/>
              <a:t>Raphael Landovitz</a:t>
            </a:r>
          </a:p>
          <a:p>
            <a:pPr>
              <a:lnSpc>
                <a:spcPct val="120000"/>
              </a:lnSpc>
            </a:pPr>
            <a:r>
              <a:rPr lang="en-US" sz="7200" dirty="0" smtClean="0"/>
              <a:t>Beatriz </a:t>
            </a:r>
            <a:r>
              <a:rPr lang="en-US" sz="7200" dirty="0" err="1" smtClean="0"/>
              <a:t>Grinjsten</a:t>
            </a:r>
            <a:endParaRPr lang="en-US" sz="7200" dirty="0" smtClean="0"/>
          </a:p>
          <a:p>
            <a:pPr>
              <a:lnSpc>
                <a:spcPct val="120000"/>
              </a:lnSpc>
            </a:pPr>
            <a:endParaRPr lang="en-US" sz="7200" b="0" dirty="0"/>
          </a:p>
          <a:p>
            <a:pPr>
              <a:lnSpc>
                <a:spcPct val="120000"/>
              </a:lnSpc>
            </a:pPr>
            <a:endParaRPr lang="en-US" sz="7200" b="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00225" y="4251198"/>
            <a:ext cx="5305425" cy="10477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NIAID/DAIDS DSMB</a:t>
            </a:r>
          </a:p>
          <a:p>
            <a:r>
              <a:rPr lang="en-US" dirty="0">
                <a:solidFill>
                  <a:schemeClr val="bg1"/>
                </a:solidFill>
              </a:rPr>
              <a:t>May 9, 2019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838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873789" y="79947"/>
            <a:ext cx="5939862" cy="708422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Arial Black" panose="020B0604020202020204" pitchFamily="34" charset="0"/>
                <a:cs typeface="Arial Black" panose="020B0604020202020204" pitchFamily="34" charset="0"/>
              </a:rPr>
              <a:t>Status of Site Activation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B7D3302-33BC-7E44-8541-954DD454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969066"/>
            <a:ext cx="5543550" cy="3602935"/>
          </a:xfrm>
        </p:spPr>
        <p:txBody>
          <a:bodyPr>
            <a:normAutofit/>
          </a:bodyPr>
          <a:lstStyle/>
          <a:p>
            <a:r>
              <a:rPr lang="en-US" dirty="0"/>
              <a:t>27 US sites</a:t>
            </a:r>
          </a:p>
          <a:p>
            <a:r>
              <a:rPr lang="en-US" b="1" dirty="0" smtClean="0"/>
              <a:t>11 </a:t>
            </a:r>
            <a:r>
              <a:rPr lang="en-US" b="1" dirty="0"/>
              <a:t>South American Sites </a:t>
            </a:r>
          </a:p>
          <a:p>
            <a:r>
              <a:rPr lang="en-US" dirty="0" smtClean="0"/>
              <a:t>4 </a:t>
            </a:r>
            <a:r>
              <a:rPr lang="en-US" dirty="0"/>
              <a:t>Asian sites </a:t>
            </a:r>
          </a:p>
          <a:p>
            <a:r>
              <a:rPr lang="en-US" dirty="0" smtClean="0"/>
              <a:t>1 </a:t>
            </a:r>
            <a:r>
              <a:rPr lang="en-US" dirty="0"/>
              <a:t>African site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4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Long Acting Injectable Agents for </a:t>
            </a:r>
            <a:r>
              <a:rPr lang="en-US" altLang="en-US" dirty="0" err="1" smtClean="0"/>
              <a:t>PrEP</a:t>
            </a:r>
            <a:endParaRPr lang="en-US" altLang="en-US" dirty="0" smtClean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371600" y="2496741"/>
            <a:ext cx="6400800" cy="40719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Myron S. Cohen</a:t>
            </a:r>
          </a:p>
          <a:p>
            <a:pPr eaLnBrk="1" hangingPunct="1"/>
            <a:r>
              <a:rPr lang="en-US" altLang="en-US" sz="2400" dirty="0" smtClean="0"/>
              <a:t>The University of North Carolina at Chapel Hill</a:t>
            </a:r>
            <a:endParaRPr lang="en-US" altLang="en-US" sz="2400" dirty="0"/>
          </a:p>
        </p:txBody>
      </p:sp>
      <p:sp>
        <p:nvSpPr>
          <p:cNvPr id="18436" name="Subtitle 2"/>
          <p:cNvSpPr txBox="1">
            <a:spLocks/>
          </p:cNvSpPr>
          <p:nvPr/>
        </p:nvSpPr>
        <p:spPr bwMode="auto">
          <a:xfrm>
            <a:off x="1266444" y="3875485"/>
            <a:ext cx="6400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fontAlgn="base">
              <a:spcAft>
                <a:spcPct val="0"/>
              </a:spcAft>
              <a:buNone/>
            </a:pPr>
            <a:endParaRPr lang="en-US" alt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3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62ACE-788E-4E42-99B1-B85243EE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22" y="910828"/>
            <a:ext cx="4983357" cy="423267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375148" y="70396"/>
            <a:ext cx="6611540" cy="708422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Arial Black" panose="020B0604020202020204" pitchFamily="34" charset="0"/>
                <a:cs typeface="Arial Black" panose="020B0604020202020204" pitchFamily="34" charset="0"/>
              </a:rPr>
              <a:t>Enrollment – May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820C-19C0-164A-AD1A-956F6E8C93BC}"/>
              </a:ext>
            </a:extLst>
          </p:cNvPr>
          <p:cNvSpPr txBox="1"/>
          <p:nvPr/>
        </p:nvSpPr>
        <p:spPr>
          <a:xfrm>
            <a:off x="6526256" y="1701479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srgbClr val="1E34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3810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95B9F-B8C7-384D-B0BC-C034F41676E1}"/>
              </a:ext>
            </a:extLst>
          </p:cNvPr>
          <p:cNvSpPr txBox="1"/>
          <p:nvPr/>
        </p:nvSpPr>
        <p:spPr>
          <a:xfrm>
            <a:off x="2431487" y="1528355"/>
            <a:ext cx="338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solidFill>
                  <a:srgbClr val="1E34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Target Populations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0D49A-27FC-E74A-A529-9997925E9A41}"/>
              </a:ext>
            </a:extLst>
          </p:cNvPr>
          <p:cNvSpPr txBox="1"/>
          <p:nvPr/>
        </p:nvSpPr>
        <p:spPr>
          <a:xfrm>
            <a:off x="2573204" y="1836319"/>
            <a:ext cx="135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srgbClr val="1E34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 &lt;30</a:t>
            </a:r>
          </a:p>
          <a:p>
            <a:pPr algn="r" defTabSz="685800"/>
            <a:r>
              <a:rPr lang="en-US" sz="1200" b="1" dirty="0">
                <a:solidFill>
                  <a:srgbClr val="1E34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TGW</a:t>
            </a:r>
          </a:p>
          <a:p>
            <a:pPr algn="r" defTabSz="685800"/>
            <a:r>
              <a:rPr lang="en-US" sz="1200" b="1" dirty="0">
                <a:solidFill>
                  <a:srgbClr val="1E34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 Black/AA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72A0F-B3C8-6747-9A54-24ADFD8F0E64}"/>
              </a:ext>
            </a:extLst>
          </p:cNvPr>
          <p:cNvSpPr txBox="1"/>
          <p:nvPr/>
        </p:nvSpPr>
        <p:spPr>
          <a:xfrm>
            <a:off x="3375149" y="1847462"/>
            <a:ext cx="103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65%</a:t>
            </a:r>
          </a:p>
          <a:p>
            <a:pPr algn="r" defTabSz="685800"/>
            <a:r>
              <a:rPr lang="en-US" sz="1200" b="1" dirty="0"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12%</a:t>
            </a:r>
          </a:p>
          <a:p>
            <a:pPr algn="r" defTabSz="685800"/>
            <a:r>
              <a:rPr lang="en-US" sz="1200" b="1" dirty="0">
                <a:solidFill>
                  <a:srgbClr val="00B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937D9-D6ED-0B44-BF2A-8A497C69628E}"/>
              </a:ext>
            </a:extLst>
          </p:cNvPr>
          <p:cNvSpPr txBox="1"/>
          <p:nvPr/>
        </p:nvSpPr>
        <p:spPr>
          <a:xfrm>
            <a:off x="4013968" y="1836320"/>
            <a:ext cx="103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b="1" dirty="0">
                <a:solidFill>
                  <a:srgbClr val="1E34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&gt;50%</a:t>
            </a:r>
          </a:p>
          <a:p>
            <a:pPr algn="r" defTabSz="685800"/>
            <a:r>
              <a:rPr lang="en-US" sz="1200" b="1" dirty="0">
                <a:solidFill>
                  <a:srgbClr val="1E34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&gt;10%</a:t>
            </a:r>
          </a:p>
          <a:p>
            <a:pPr algn="r" defTabSz="685800"/>
            <a:r>
              <a:rPr lang="en-US" sz="1200" b="1" dirty="0">
                <a:solidFill>
                  <a:srgbClr val="1E344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&gt;50%</a:t>
            </a:r>
          </a:p>
        </p:txBody>
      </p:sp>
    </p:spTree>
    <p:extLst>
      <p:ext uri="{BB962C8B-B14F-4D97-AF65-F5344CB8AC3E}">
        <p14:creationId xmlns:p14="http://schemas.microsoft.com/office/powerpoint/2010/main" val="14985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119"/>
            <a:ext cx="8229600" cy="1257300"/>
          </a:xfrm>
        </p:spPr>
        <p:txBody>
          <a:bodyPr/>
          <a:lstStyle/>
          <a:p>
            <a:r>
              <a:rPr lang="en-US" dirty="0"/>
              <a:t>HPTN 084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1" y="2685669"/>
            <a:ext cx="6959600" cy="8953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Phase 3 Double Blind Safety and Efficacy Study of Long-Acting Injectable Cabotegravir Compared to Daily Oral TDF/FTC for Pre-Exposure Prophylaxis in HIV-Uninfected Women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0601" y="3334131"/>
            <a:ext cx="7073900" cy="104775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7200" dirty="0"/>
              <a:t>Sinead </a:t>
            </a:r>
            <a:r>
              <a:rPr lang="en-US" sz="7200" dirty="0" smtClean="0"/>
              <a:t>Delany-Moretlwe</a:t>
            </a:r>
          </a:p>
          <a:p>
            <a:r>
              <a:rPr lang="en-US" sz="7200" dirty="0" smtClean="0"/>
              <a:t>Mina Hosseinipour</a:t>
            </a:r>
          </a:p>
          <a:p>
            <a:endParaRPr lang="en-US" sz="6400" dirty="0"/>
          </a:p>
          <a:p>
            <a:endParaRPr lang="en-US" sz="6400" dirty="0" smtClean="0">
              <a:solidFill>
                <a:schemeClr val="bg1"/>
              </a:solidFill>
            </a:endParaRPr>
          </a:p>
          <a:p>
            <a:r>
              <a:rPr lang="en-US" sz="6400" dirty="0" smtClean="0">
                <a:solidFill>
                  <a:schemeClr val="bg1"/>
                </a:solidFill>
              </a:rPr>
              <a:t>NIAID/DAIDS DSMB</a:t>
            </a:r>
          </a:p>
          <a:p>
            <a:r>
              <a:rPr lang="en-US" sz="6400" dirty="0" smtClean="0">
                <a:solidFill>
                  <a:schemeClr val="bg1"/>
                </a:solidFill>
              </a:rPr>
              <a:t>November, 2018</a:t>
            </a:r>
            <a:endParaRPr lang="en-US" sz="6400" dirty="0">
              <a:solidFill>
                <a:schemeClr val="bg1"/>
              </a:solidFill>
            </a:endParaRPr>
          </a:p>
          <a:p>
            <a:endParaRPr lang="en-US" sz="6400" dirty="0"/>
          </a:p>
          <a:p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725514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Population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56CFD1-E79D-4004-A8F7-24DA4F1B37E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2257" y="1589113"/>
            <a:ext cx="3776194" cy="34602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3,200 women who have sex with men</a:t>
            </a:r>
          </a:p>
          <a:p>
            <a:r>
              <a:rPr lang="en-ZA" dirty="0"/>
              <a:t>Female</a:t>
            </a:r>
          </a:p>
          <a:p>
            <a:r>
              <a:rPr lang="en-ZA" dirty="0"/>
              <a:t>HIV negative</a:t>
            </a:r>
          </a:p>
          <a:p>
            <a:r>
              <a:rPr lang="en-ZA" dirty="0"/>
              <a:t>Age 18-45 years</a:t>
            </a:r>
          </a:p>
          <a:p>
            <a:r>
              <a:rPr lang="en-ZA" dirty="0"/>
              <a:t>Sexually active (vaginal intercourse twice in past 30 days)</a:t>
            </a:r>
          </a:p>
          <a:p>
            <a:r>
              <a:rPr lang="en-ZA" b="1" dirty="0"/>
              <a:t>Modified VOICE Risk Score 3</a:t>
            </a:r>
          </a:p>
          <a:p>
            <a:r>
              <a:rPr lang="en-ZA" dirty="0"/>
              <a:t>Not pregnant or breastfeeding</a:t>
            </a:r>
          </a:p>
          <a:p>
            <a:r>
              <a:rPr lang="en-ZA" dirty="0"/>
              <a:t>No previous </a:t>
            </a:r>
            <a:r>
              <a:rPr lang="en-ZA" dirty="0" err="1"/>
              <a:t>enrollment</a:t>
            </a:r>
            <a:r>
              <a:rPr lang="en-ZA" dirty="0"/>
              <a:t> in vaccine trial and no co-</a:t>
            </a:r>
            <a:r>
              <a:rPr lang="en-ZA" dirty="0" err="1"/>
              <a:t>enrollment</a:t>
            </a:r>
            <a:r>
              <a:rPr lang="en-ZA" dirty="0"/>
              <a:t> in other HIV prevention trials</a:t>
            </a:r>
          </a:p>
          <a:p>
            <a:r>
              <a:rPr lang="en-ZA" dirty="0"/>
              <a:t>No contraindications to either agent</a:t>
            </a:r>
          </a:p>
          <a:p>
            <a:endParaRPr lang="fi-FI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9CF086-96C5-494D-9AD7-2B3C7AA517EA}"/>
              </a:ext>
            </a:extLst>
          </p:cNvPr>
          <p:cNvGrpSpPr/>
          <p:nvPr/>
        </p:nvGrpSpPr>
        <p:grpSpPr>
          <a:xfrm>
            <a:off x="4377980" y="1589111"/>
            <a:ext cx="3431796" cy="3224700"/>
            <a:chOff x="1864783" y="1901130"/>
            <a:chExt cx="4755287" cy="46898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429732-9C88-4EEC-89D9-2AABBC4D4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783" y="1901130"/>
              <a:ext cx="4755287" cy="4262437"/>
            </a:xfrm>
            <a:prstGeom prst="rect">
              <a:avLst/>
            </a:prstGeom>
          </p:spPr>
        </p:pic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506E8F2B-03CF-4547-B9A0-B0E6E6E21488}"/>
                </a:ext>
              </a:extLst>
            </p:cNvPr>
            <p:cNvSpPr/>
            <p:nvPr/>
          </p:nvSpPr>
          <p:spPr>
            <a:xfrm rot="15752221">
              <a:off x="5292733" y="5365166"/>
              <a:ext cx="815979" cy="802284"/>
            </a:xfrm>
            <a:prstGeom prst="teardrop">
              <a:avLst/>
            </a:prstGeom>
            <a:solidFill>
              <a:srgbClr val="92D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12EC5C38-AEBA-4789-B363-2DDDB1470806}"/>
                </a:ext>
              </a:extLst>
            </p:cNvPr>
            <p:cNvSpPr/>
            <p:nvPr/>
          </p:nvSpPr>
          <p:spPr>
            <a:xfrm rot="5655674">
              <a:off x="3702915" y="4348367"/>
              <a:ext cx="882426" cy="882426"/>
            </a:xfrm>
            <a:prstGeom prst="teardrop">
              <a:avLst/>
            </a:prstGeom>
            <a:solidFill>
              <a:srgbClr val="92D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86A3F1-BF07-4C79-ADD4-8772F63DB376}"/>
                </a:ext>
              </a:extLst>
            </p:cNvPr>
            <p:cNvSpPr/>
            <p:nvPr/>
          </p:nvSpPr>
          <p:spPr>
            <a:xfrm>
              <a:off x="5228665" y="5488647"/>
              <a:ext cx="968000" cy="814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US" sz="1013" kern="0" dirty="0">
                  <a:solidFill>
                    <a:prstClr val="black"/>
                  </a:solidFill>
                  <a:latin typeface="Calibri"/>
                </a:rPr>
                <a:t>5 Sites in Zimbabwe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33D84F-D505-422A-985E-7CE2D269C9CE}"/>
                </a:ext>
              </a:extLst>
            </p:cNvPr>
            <p:cNvSpPr/>
            <p:nvPr/>
          </p:nvSpPr>
          <p:spPr>
            <a:xfrm>
              <a:off x="3728413" y="4567667"/>
              <a:ext cx="873731" cy="738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US" sz="900" kern="0" dirty="0">
                  <a:solidFill>
                    <a:prstClr val="black"/>
                  </a:solidFill>
                  <a:latin typeface="Calibri"/>
                </a:rPr>
                <a:t>1 Site in Botswana</a:t>
              </a:r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49229566-DDE9-4028-A5A3-FFBDB986D686}"/>
                </a:ext>
              </a:extLst>
            </p:cNvPr>
            <p:cNvSpPr/>
            <p:nvPr/>
          </p:nvSpPr>
          <p:spPr>
            <a:xfrm rot="4679110">
              <a:off x="2493094" y="4663257"/>
              <a:ext cx="882426" cy="882426"/>
            </a:xfrm>
            <a:prstGeom prst="teardrop">
              <a:avLst/>
            </a:prstGeom>
            <a:solidFill>
              <a:srgbClr val="92D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D1DAE-3417-4368-8AA8-432C09C5CA95}"/>
                </a:ext>
              </a:extLst>
            </p:cNvPr>
            <p:cNvSpPr/>
            <p:nvPr/>
          </p:nvSpPr>
          <p:spPr>
            <a:xfrm>
              <a:off x="2514417" y="4802486"/>
              <a:ext cx="882426" cy="814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US" sz="1013" kern="0" dirty="0">
                  <a:solidFill>
                    <a:prstClr val="black"/>
                  </a:solidFill>
                  <a:latin typeface="Calibri"/>
                </a:rPr>
                <a:t>7 Sites in South Africa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F06DFC-19C7-4104-A263-FECAA4E1FEF3}"/>
                </a:ext>
              </a:extLst>
            </p:cNvPr>
            <p:cNvCxnSpPr/>
            <p:nvPr/>
          </p:nvCxnSpPr>
          <p:spPr>
            <a:xfrm>
              <a:off x="3443582" y="5435509"/>
              <a:ext cx="933470" cy="18496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5F657C-CC67-4290-A3FD-ACEC80EF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625122">
              <a:off x="4493187" y="5547975"/>
              <a:ext cx="857527" cy="99079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3FCB49-F060-4809-B472-BF345D274F2F}"/>
                </a:ext>
              </a:extLst>
            </p:cNvPr>
            <p:cNvSpPr/>
            <p:nvPr/>
          </p:nvSpPr>
          <p:spPr>
            <a:xfrm>
              <a:off x="4452574" y="5852425"/>
              <a:ext cx="882426" cy="738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US" sz="900" kern="0" dirty="0">
                  <a:solidFill>
                    <a:prstClr val="black"/>
                  </a:solidFill>
                  <a:latin typeface="Calibri"/>
                </a:rPr>
                <a:t>1 Site in Swaziland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9EF3E4-EFAA-4D75-B1BC-8B9AA1A21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65300">
              <a:off x="4726563" y="4907818"/>
              <a:ext cx="631710" cy="41612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C594E9-6905-4DE8-A8A3-D61A8CFE8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684103">
              <a:off x="3961660" y="3269896"/>
              <a:ext cx="902286" cy="93276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71B2B9-437E-4C09-A148-19D3BB734170}"/>
                </a:ext>
              </a:extLst>
            </p:cNvPr>
            <p:cNvSpPr/>
            <p:nvPr/>
          </p:nvSpPr>
          <p:spPr>
            <a:xfrm>
              <a:off x="4012938" y="3463225"/>
              <a:ext cx="882426" cy="814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US" sz="1013" kern="0" dirty="0">
                  <a:solidFill>
                    <a:prstClr val="black"/>
                  </a:solidFill>
                  <a:latin typeface="Calibri"/>
                </a:rPr>
                <a:t>3 Sites in Uganda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857899-D8AB-4BD5-8F53-A7F63C710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570717">
              <a:off x="5371545" y="3250755"/>
              <a:ext cx="902286" cy="93276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E52492-58A7-49D3-BAA8-C684D6A81CE0}"/>
                </a:ext>
              </a:extLst>
            </p:cNvPr>
            <p:cNvSpPr/>
            <p:nvPr/>
          </p:nvSpPr>
          <p:spPr>
            <a:xfrm>
              <a:off x="5437014" y="3431591"/>
              <a:ext cx="831080" cy="587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US" sz="1013" kern="0" dirty="0">
                  <a:solidFill>
                    <a:prstClr val="black"/>
                  </a:solidFill>
                  <a:latin typeface="Calibri"/>
                </a:rPr>
                <a:t>1 Site in Kenya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8E56B68-34EC-454B-AF6F-850BF1DA4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827897">
              <a:off x="5069575" y="4138768"/>
              <a:ext cx="902286" cy="93276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673A42-C059-48B1-B11B-455292AD3208}"/>
                </a:ext>
              </a:extLst>
            </p:cNvPr>
            <p:cNvSpPr/>
            <p:nvPr/>
          </p:nvSpPr>
          <p:spPr>
            <a:xfrm>
              <a:off x="5040715" y="4316802"/>
              <a:ext cx="882426" cy="814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US" sz="1013" kern="0" dirty="0">
                  <a:solidFill>
                    <a:prstClr val="black"/>
                  </a:solidFill>
                  <a:latin typeface="Calibri"/>
                </a:rPr>
                <a:t>2 Sites in Malawi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4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8EF77-3E7E-40D2-8562-DB816CBC0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2" y="1279021"/>
            <a:ext cx="5406500" cy="369353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1469E4-F3F3-4ABF-8B03-64C8B575D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722F3-BEF8-43E5-AB1A-D3EBBBA3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Enrollment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B501-DDA6-45B0-8E29-CF9AF93C3AAA}"/>
              </a:ext>
            </a:extLst>
          </p:cNvPr>
          <p:cNvSpPr txBox="1"/>
          <p:nvPr/>
        </p:nvSpPr>
        <p:spPr>
          <a:xfrm>
            <a:off x="6222159" y="1897313"/>
            <a:ext cx="25796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halfway!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ZA" sz="1500" dirty="0">
              <a:solidFill>
                <a:srgbClr val="1E34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enrolment n=1535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ZA" sz="1500" dirty="0">
              <a:solidFill>
                <a:srgbClr val="1E34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activation of all 20 sites, average enrolment/month 160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ZA" sz="1500" dirty="0">
              <a:solidFill>
                <a:srgbClr val="1E34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Accrual targeted to complete e/o April 2020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ZA" sz="1500" dirty="0">
              <a:solidFill>
                <a:srgbClr val="1E34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1CC81-9E10-4D11-B12E-7BF4E0B198C9}"/>
              </a:ext>
            </a:extLst>
          </p:cNvPr>
          <p:cNvSpPr txBox="1"/>
          <p:nvPr/>
        </p:nvSpPr>
        <p:spPr>
          <a:xfrm>
            <a:off x="6435620" y="4895976"/>
            <a:ext cx="26659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1050" dirty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SDMC, data to May 16, 2019</a:t>
            </a:r>
          </a:p>
        </p:txBody>
      </p:sp>
    </p:spTree>
    <p:extLst>
      <p:ext uri="{BB962C8B-B14F-4D97-AF65-F5344CB8AC3E}">
        <p14:creationId xmlns:p14="http://schemas.microsoft.com/office/powerpoint/2010/main" val="2598406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58" y="175297"/>
            <a:ext cx="927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Long-Acting Agents:  Good, Bad, or Ugly?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821628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94718" y="1072157"/>
            <a:ext cx="8636137" cy="3614143"/>
            <a:chOff x="294718" y="834032"/>
            <a:chExt cx="8636137" cy="36141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9304" y="846464"/>
              <a:ext cx="4351551" cy="360171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5A938B-04F9-4160-B037-FCE822936040}"/>
                </a:ext>
              </a:extLst>
            </p:cNvPr>
            <p:cNvSpPr txBox="1"/>
            <p:nvPr/>
          </p:nvSpPr>
          <p:spPr>
            <a:xfrm>
              <a:off x="294718" y="834032"/>
              <a:ext cx="4284586" cy="253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When administering agents with long t</a:t>
              </a:r>
              <a:r>
                <a:rPr kumimoji="0" lang="en-US" sz="21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1/2</a:t>
              </a: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non-removable method </a:t>
              </a:r>
            </a:p>
            <a:p>
              <a:pPr marL="257175" marR="0" lvl="0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57175" marR="0" lvl="0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May require </a:t>
              </a:r>
              <a:r>
                <a:rPr kumimoji="0" 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 oral </a:t>
              </a: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lead-in to assess toxicity before administering LA formulation</a:t>
              </a:r>
            </a:p>
            <a:p>
              <a:pPr marL="257175" marR="0" lvl="0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57175" marR="0" lvl="0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May have </a:t>
              </a:r>
              <a:r>
                <a:rPr lang="en-US" sz="2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kumimoji="0" 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prolonged sub-therapeutic tail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897789"/>
            <a:ext cx="2870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Markowitz et al, Lancet HIV 2017;4:e331-40</a:t>
            </a:r>
          </a:p>
        </p:txBody>
      </p:sp>
    </p:spTree>
    <p:extLst>
      <p:ext uri="{BB962C8B-B14F-4D97-AF65-F5344CB8AC3E}">
        <p14:creationId xmlns:p14="http://schemas.microsoft.com/office/powerpoint/2010/main" val="39231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name </a:t>
            </a:r>
            <a:r>
              <a:rPr lang="en-US" b="1" u="sng" dirty="0"/>
              <a:t>Bio</a:t>
            </a:r>
            <a:r>
              <a:rPr lang="en-US" b="1" dirty="0"/>
              <a:t>medical </a:t>
            </a:r>
            <a:r>
              <a:rPr lang="en-US" b="1" u="sng" dirty="0"/>
              <a:t>P</a:t>
            </a:r>
            <a:r>
              <a:rPr lang="en-US" b="1" dirty="0"/>
              <a:t>revention </a:t>
            </a:r>
            <a:r>
              <a:rPr lang="en-US" b="1" u="sng" dirty="0"/>
              <a:t>I</a:t>
            </a:r>
            <a:r>
              <a:rPr lang="en-US" b="1" dirty="0"/>
              <a:t>mplementation </a:t>
            </a:r>
            <a:r>
              <a:rPr lang="en-US" b="1" u="sng" dirty="0"/>
              <a:t>C</a:t>
            </a:r>
            <a:r>
              <a:rPr lang="en-US" b="1" dirty="0"/>
              <a:t>ollaborative or “BioPIC” </a:t>
            </a:r>
            <a:r>
              <a:rPr lang="en-US" dirty="0"/>
              <a:t>for short, reflects our objectives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0BA8D5F1-1AB2-420D-8706-A5CFD1787243}" type="slidenum">
              <a:rPr lang="en-US">
                <a:solidFill>
                  <a:prstClr val="white">
                    <a:lumMod val="65000"/>
                  </a:prstClr>
                </a:solidFill>
                <a:latin typeface="Calibri"/>
              </a:rPr>
              <a:pPr defTabSz="914378">
                <a:defRPr/>
              </a:pPr>
              <a:t>25</a:t>
            </a:fld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19200"/>
            <a:ext cx="9144000" cy="3562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37" indent="-514337" defTabSz="914378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endParaRPr lang="en-US" sz="3400" b="1" dirty="0">
              <a:solidFill>
                <a:prstClr val="black"/>
              </a:solidFill>
              <a:latin typeface="Calibri"/>
            </a:endParaRPr>
          </a:p>
          <a:p>
            <a:pPr marL="514337" indent="-514337" defTabSz="914378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prstClr val="black"/>
                </a:solidFill>
                <a:latin typeface="Calibri"/>
              </a:rPr>
              <a:t>Using CAB-LA as an initial example, </a:t>
            </a:r>
            <a:r>
              <a:rPr lang="en-US" sz="3400" b="1" dirty="0">
                <a:solidFill>
                  <a:prstClr val="black"/>
                </a:solidFill>
                <a:latin typeface="Calibri"/>
              </a:rPr>
              <a:t>develop and fine-tune an overarching product introduction framework that is adaptable to any future biomedical prevention</a:t>
            </a:r>
            <a:r>
              <a:rPr lang="en-US" sz="3400" dirty="0">
                <a:solidFill>
                  <a:prstClr val="black"/>
                </a:solidFill>
                <a:latin typeface="Calibri"/>
              </a:rPr>
              <a:t>, enabling stakeholders to quickly convert positive clinical trial results into public health impact</a:t>
            </a:r>
            <a:r>
              <a:rPr lang="en-US" sz="29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514337" indent="-514337" defTabSz="914378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400" b="1" dirty="0">
                <a:solidFill>
                  <a:prstClr val="black"/>
                </a:solidFill>
                <a:latin typeface="Calibri"/>
              </a:rPr>
              <a:t>Develop a comprehensive, coordinated product introduction agenda and access strategy </a:t>
            </a:r>
            <a:r>
              <a:rPr lang="en-US" sz="3400" dirty="0">
                <a:solidFill>
                  <a:prstClr val="black"/>
                </a:solidFill>
                <a:latin typeface="Calibri"/>
              </a:rPr>
              <a:t>in parallel with the clinical trials and ahead of their completion to ensure successful and rapid introduction of CAB-LA.</a:t>
            </a:r>
          </a:p>
          <a:p>
            <a:pPr marL="0" indent="0" defTabSz="914378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1" y="890886"/>
            <a:ext cx="304799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defTabSz="914378">
              <a:spcBef>
                <a:spcPts val="1200"/>
              </a:spcBef>
              <a:defRPr/>
            </a:pPr>
            <a:r>
              <a:rPr lang="en-US" sz="3200" b="1" cap="small" dirty="0">
                <a:solidFill>
                  <a:prstClr val="black"/>
                </a:solidFill>
                <a:latin typeface="Calibri"/>
              </a:rPr>
              <a:t>BioPIC Objectives</a:t>
            </a:r>
          </a:p>
        </p:txBody>
      </p:sp>
    </p:spTree>
    <p:extLst>
      <p:ext uri="{BB962C8B-B14F-4D97-AF65-F5344CB8AC3E}">
        <p14:creationId xmlns:p14="http://schemas.microsoft.com/office/powerpoint/2010/main" val="2784069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Recruitment and retention!</a:t>
            </a:r>
          </a:p>
          <a:p>
            <a:r>
              <a:rPr lang="en-US" dirty="0" smtClean="0"/>
              <a:t>Reduced HIV incidence (</a:t>
            </a:r>
            <a:r>
              <a:rPr lang="en-US" b="1" dirty="0" smtClean="0"/>
              <a:t>GOOD NEWS</a:t>
            </a:r>
            <a:r>
              <a:rPr lang="en-US" dirty="0" smtClean="0"/>
              <a:t>) with more ART and risk reduction behavior change may compromise anticipated study “endpoints” </a:t>
            </a:r>
          </a:p>
          <a:p>
            <a:r>
              <a:rPr lang="en-US" dirty="0" smtClean="0"/>
              <a:t>Will STIs affect CAB-LA </a:t>
            </a:r>
            <a:r>
              <a:rPr lang="en-US" dirty="0" err="1" smtClean="0"/>
              <a:t>PrEP</a:t>
            </a:r>
            <a:r>
              <a:rPr lang="en-US" dirty="0" smtClean="0"/>
              <a:t> efficacy?</a:t>
            </a:r>
          </a:p>
          <a:p>
            <a:r>
              <a:rPr lang="en-US" dirty="0" smtClean="0"/>
              <a:t>Analysis may be complicated: ITT vs “as treated” requires interpretation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0" y="720328"/>
            <a:ext cx="7467600" cy="7084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Challenges </a:t>
            </a:r>
            <a:r>
              <a:rPr lang="en-US" smtClean="0">
                <a:solidFill>
                  <a:schemeClr val="bg1"/>
                </a:solidFill>
              </a:rPr>
              <a:t>in Development </a:t>
            </a:r>
            <a:r>
              <a:rPr lang="en-US" dirty="0" smtClean="0">
                <a:solidFill>
                  <a:schemeClr val="bg1"/>
                </a:solidFill>
              </a:rPr>
              <a:t>of CAB-LA as </a:t>
            </a:r>
            <a:r>
              <a:rPr lang="en-US" dirty="0" err="1" smtClean="0">
                <a:solidFill>
                  <a:schemeClr val="bg1"/>
                </a:solidFill>
              </a:rPr>
              <a:t>PreP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37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1650" y="1348978"/>
            <a:ext cx="5600700" cy="70842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THANK YOU FOR LISTENING</a:t>
            </a:r>
            <a:r>
              <a:rPr lang="en-US" sz="3300"/>
              <a:t/>
            </a:r>
            <a:br>
              <a:rPr lang="en-US" sz="3300"/>
            </a:b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626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63166" y="205979"/>
            <a:ext cx="8017669" cy="857250"/>
          </a:xfrm>
        </p:spPr>
        <p:txBody>
          <a:bodyPr/>
          <a:lstStyle/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cs typeface="Times New Roman" panose="02020603050405020304" pitchFamily="18" charset="0"/>
              </a:rPr>
              <a:t>Dr. </a:t>
            </a:r>
            <a:r>
              <a:rPr lang="en-US" altLang="en-US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Cohen </a:t>
            </a:r>
            <a:r>
              <a:rPr lang="en-US" altLang="en-US" sz="2100" dirty="0">
                <a:solidFill>
                  <a:schemeClr val="tx1"/>
                </a:solidFill>
                <a:cs typeface="Times New Roman" panose="02020603050405020304" pitchFamily="18" charset="0"/>
              </a:rPr>
              <a:t>is disclosing the following potential conflicts as recommended by the Conference: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63166" y="1200151"/>
            <a:ext cx="8017669" cy="3394472"/>
          </a:xfrm>
        </p:spPr>
        <p:txBody>
          <a:bodyPr/>
          <a:lstStyle/>
          <a:p>
            <a:pPr eaLnBrk="1" hangingPunct="1"/>
            <a:r>
              <a:rPr lang="en-US" altLang="en-US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HIV Prevention Trials Network Co-PI</a:t>
            </a:r>
          </a:p>
          <a:p>
            <a:pPr eaLnBrk="1" hangingPunct="1"/>
            <a:r>
              <a:rPr lang="en-US" altLang="en-US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Consulting: Merck, Gilead</a:t>
            </a:r>
            <a:endParaRPr lang="en-US" altLang="en-US" sz="2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cs typeface="Times New Roman" panose="02020603050405020304" pitchFamily="18" charset="0"/>
              </a:rPr>
              <a:t>Stockholder and equity: </a:t>
            </a:r>
            <a:r>
              <a:rPr lang="en-US" altLang="en-US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None </a:t>
            </a:r>
            <a:r>
              <a:rPr lang="en-US" altLang="en-US" sz="2100" dirty="0">
                <a:solidFill>
                  <a:schemeClr val="tx1"/>
                </a:solidFill>
                <a:cs typeface="Times New Roman" panose="02020603050405020304" pitchFamily="18" charset="0"/>
              </a:rPr>
              <a:t>to report.</a:t>
            </a:r>
          </a:p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cs typeface="Times New Roman" panose="02020603050405020304" pitchFamily="18" charset="0"/>
              </a:rPr>
              <a:t>Patents and intellectual property: </a:t>
            </a:r>
            <a:r>
              <a:rPr lang="en-US" altLang="en-US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None </a:t>
            </a:r>
            <a:r>
              <a:rPr lang="en-US" altLang="en-US" sz="2100" dirty="0">
                <a:solidFill>
                  <a:schemeClr val="tx1"/>
                </a:solidFill>
                <a:cs typeface="Times New Roman" panose="02020603050405020304" pitchFamily="18" charset="0"/>
              </a:rPr>
              <a:t>to report</a:t>
            </a:r>
            <a:r>
              <a:rPr lang="en-US" altLang="en-US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Board of Directors </a:t>
            </a:r>
            <a:r>
              <a:rPr lang="en-US" altLang="en-US" sz="21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Qura</a:t>
            </a:r>
            <a:r>
              <a:rPr lang="en-US" altLang="en-US" sz="21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265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09" y="826706"/>
            <a:ext cx="6864896" cy="4095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29" y="211247"/>
            <a:ext cx="863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Effectiveness of Daily TDF/FTC in Clinical Trials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813243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04228" y="48044"/>
            <a:ext cx="3200139" cy="1782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80" y="1050970"/>
            <a:ext cx="2697695" cy="240119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02156" y="1323580"/>
            <a:ext cx="137160" cy="1371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856108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Abdool Karim, personal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25695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2.22222E-6 L -0.025 -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629" y="246713"/>
            <a:ext cx="863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Long-Acting Injectables: </a:t>
            </a:r>
            <a:r>
              <a:rPr lang="en-US" sz="3200" b="1" dirty="0" err="1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Rilpivirine</a:t>
            </a:r>
            <a:endParaRPr lang="en-US" sz="3200" b="1" dirty="0">
              <a:solidFill>
                <a:srgbClr val="1D49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869181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0509" y="1094792"/>
            <a:ext cx="6309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Arial"/>
                <a:cs typeface="Arial"/>
              </a:rPr>
              <a:t>Rilpivirine</a:t>
            </a:r>
            <a:r>
              <a:rPr lang="en-US" sz="2200" b="1" dirty="0">
                <a:latin typeface="Arial"/>
                <a:cs typeface="Arial"/>
              </a:rPr>
              <a:t> LA is a long-acting nanosuspension for delivery via IM injection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(regulatory approvals for HIV treatment in combination with other ART agents – in development with CAB 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Agent class: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Non-nucleoside reverse transcriptase inhibitor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Half-life: 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Oral: 45 hours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Injectable: 90 days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59146" y="963187"/>
            <a:ext cx="2321928" cy="3640258"/>
            <a:chOff x="6933459" y="1240757"/>
            <a:chExt cx="1660125" cy="24444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432" y="1718974"/>
              <a:ext cx="1361598" cy="19062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33460" y="1266213"/>
              <a:ext cx="1660124" cy="490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rgbClr val="F15A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RILPIVIRINE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3459" y="1240757"/>
              <a:ext cx="1660125" cy="24444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24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806" y="63555"/>
            <a:ext cx="889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HPTN 076:  RPV LA in low-risk HIV-uninfected women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90972"/>
              </p:ext>
            </p:extLst>
          </p:nvPr>
        </p:nvGraphicFramePr>
        <p:xfrm>
          <a:off x="35439" y="2333994"/>
          <a:ext cx="9024937" cy="1900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504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marL="68432" marR="68432" marT="34216" marB="342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b="1" baseline="0" dirty="0">
                          <a:solidFill>
                            <a:srgbClr val="1189B6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000" b="1" dirty="0">
                        <a:solidFill>
                          <a:srgbClr val="1189B6"/>
                        </a:solidFill>
                        <a:latin typeface="Arial"/>
                        <a:cs typeface="Arial"/>
                      </a:endParaRPr>
                    </a:p>
                  </a:txBody>
                  <a:tcPr marL="68432" marR="68432" marT="34216" marB="34216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b="1" dirty="0">
                        <a:solidFill>
                          <a:srgbClr val="1399C1"/>
                        </a:solidFill>
                        <a:latin typeface="Arial"/>
                        <a:cs typeface="Arial"/>
                      </a:endParaRPr>
                    </a:p>
                  </a:txBody>
                  <a:tcPr marL="68432" marR="68432" marT="34216" marB="34216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000" b="0" dirty="0">
                        <a:solidFill>
                          <a:srgbClr val="17375E"/>
                        </a:solidFill>
                        <a:latin typeface="Arial"/>
                        <a:cs typeface="Arial"/>
                      </a:endParaRPr>
                    </a:p>
                  </a:txBody>
                  <a:tcPr marL="68432" marR="68432" marT="34216" marB="3421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5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89A215"/>
                          </a:solidFill>
                          <a:latin typeface="Arial"/>
                          <a:cs typeface="Arial"/>
                        </a:rPr>
                        <a:t>ARM 1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89A215"/>
                          </a:solidFill>
                          <a:latin typeface="Arial"/>
                          <a:cs typeface="Arial"/>
                        </a:rPr>
                        <a:t>N = 91</a:t>
                      </a:r>
                    </a:p>
                  </a:txBody>
                  <a:tcPr marL="68432" marR="68432" marT="34216" marB="34216" anchor="ctr" anchorCtr="1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Daily oral RPV</a:t>
                      </a:r>
                    </a:p>
                  </a:txBody>
                  <a:tcPr marL="68432" marR="68432" marT="34216" marB="34216" anchor="ctr" anchorCtr="1">
                    <a:solidFill>
                      <a:srgbClr val="A5B3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Six injections of RPV LA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1200 mg every 8 weeks</a:t>
                      </a:r>
                    </a:p>
                  </a:txBody>
                  <a:tcPr marL="68432" marR="68432" marT="34216" marB="34216" anchor="ctr" anchorCtr="1">
                    <a:solidFill>
                      <a:srgbClr val="A5B32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Follow-up phase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(tail phase)</a:t>
                      </a:r>
                    </a:p>
                  </a:txBody>
                  <a:tcPr marL="68432" marR="68432" marT="34216" marB="34216" anchor="ctr" anchorCtr="1"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8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A5F0F"/>
                          </a:solidFill>
                          <a:latin typeface="Arial"/>
                          <a:cs typeface="Arial"/>
                        </a:rPr>
                        <a:t>ARM</a:t>
                      </a:r>
                      <a:r>
                        <a:rPr lang="en-US" sz="2000" b="1" baseline="0" dirty="0">
                          <a:solidFill>
                            <a:srgbClr val="CA5F0F"/>
                          </a:solidFill>
                          <a:latin typeface="Arial"/>
                          <a:cs typeface="Arial"/>
                        </a:rPr>
                        <a:t> 2</a:t>
                      </a:r>
                    </a:p>
                    <a:p>
                      <a:pPr algn="ctr"/>
                      <a:r>
                        <a:rPr lang="en-US" sz="2000" b="1" baseline="0" dirty="0">
                          <a:solidFill>
                            <a:srgbClr val="CA5F0F"/>
                          </a:solidFill>
                          <a:latin typeface="Arial"/>
                          <a:cs typeface="Arial"/>
                        </a:rPr>
                        <a:t>N = 45</a:t>
                      </a:r>
                      <a:endParaRPr lang="en-US" sz="2000" b="1" dirty="0">
                        <a:solidFill>
                          <a:srgbClr val="CA5F0F"/>
                        </a:solidFill>
                        <a:latin typeface="Arial"/>
                        <a:cs typeface="Arial"/>
                      </a:endParaRPr>
                    </a:p>
                  </a:txBody>
                  <a:tcPr marL="68432" marR="68432" marT="34216" marB="34216" anchor="ctr" anchorCtr="1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Daily oral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placebo</a:t>
                      </a:r>
                    </a:p>
                  </a:txBody>
                  <a:tcPr marL="68432" marR="68432" marT="34216" marB="34216" anchor="ctr" anchorCtr="1">
                    <a:solidFill>
                      <a:srgbClr val="BE67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Six injections of </a:t>
                      </a:r>
                      <a:r>
                        <a:rPr lang="en-US" sz="20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placebo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every 8 weeks</a:t>
                      </a:r>
                    </a:p>
                  </a:txBody>
                  <a:tcPr marL="68432" marR="68432" marT="34216" marB="34216" anchor="ctr" anchorCtr="1">
                    <a:solidFill>
                      <a:srgbClr val="BE672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E67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2764528" y="2440216"/>
            <a:ext cx="90312" cy="2010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36728" y="2441286"/>
            <a:ext cx="90312" cy="2010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893440" y="2441286"/>
            <a:ext cx="90312" cy="2010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704" y="1974048"/>
            <a:ext cx="10020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WEEKS</a:t>
            </a:r>
            <a:r>
              <a:rPr lang="en-US" sz="1400" b="1" dirty="0">
                <a:latin typeface="Arial"/>
                <a:cs typeface="Arial"/>
              </a:rPr>
              <a:t>                                   </a:t>
            </a:r>
            <a:r>
              <a:rPr lang="en-US" sz="1600" b="1" dirty="0">
                <a:latin typeface="Arial"/>
                <a:cs typeface="Arial"/>
              </a:rPr>
              <a:t>4                                                                     52                                76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9488" y="963187"/>
            <a:ext cx="87450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0509" y="995693"/>
            <a:ext cx="8392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evaluate the safety and acceptability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rilpivirine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in healthy, HIV-uninfected females. </a:t>
            </a:r>
          </a:p>
        </p:txBody>
      </p:sp>
    </p:spTree>
    <p:extLst>
      <p:ext uri="{BB962C8B-B14F-4D97-AF65-F5344CB8AC3E}">
        <p14:creationId xmlns:p14="http://schemas.microsoft.com/office/powerpoint/2010/main" val="45311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629" y="340719"/>
            <a:ext cx="863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HPTN 076:  Phase 2 Safety Results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1018620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67260" y="623962"/>
            <a:ext cx="8895765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2mL IM injections every 8 weeks were safe, well-tolerated, and acceptable to women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Lower quartile RPV concentrations were consistently above the PA-IC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 weeks post injection at all time points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Cold chain required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60" y="4855054"/>
            <a:ext cx="21451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>
                <a:latin typeface="Arial" charset="0"/>
                <a:ea typeface="Arial" charset="0"/>
                <a:cs typeface="Arial" charset="0"/>
              </a:rPr>
              <a:t>Bekker</a:t>
            </a:r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 LG, CROI 2017. Abstract 421 LB.</a:t>
            </a:r>
          </a:p>
        </p:txBody>
      </p:sp>
    </p:spTree>
    <p:extLst>
      <p:ext uri="{BB962C8B-B14F-4D97-AF65-F5344CB8AC3E}">
        <p14:creationId xmlns:p14="http://schemas.microsoft.com/office/powerpoint/2010/main" val="366970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1244010" y="288779"/>
            <a:ext cx="6172200" cy="8572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rgbClr val="0E99C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0E99C0"/>
                </a:solidFill>
                <a:latin typeface="Arial Black" pitchFamily="34" charset="0"/>
                <a:cs typeface="Arial" pitchFamily="34" charset="0"/>
              </a:rPr>
            </a:br>
            <a:endParaRPr lang="en-US" dirty="0">
              <a:solidFill>
                <a:srgbClr val="000099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" name="Content Placeholder 3" descr="Screen Shot 2015-06-15 at 6.21.3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b="-7521"/>
          <a:stretch/>
        </p:blipFill>
        <p:spPr>
          <a:xfrm>
            <a:off x="1244010" y="1051135"/>
            <a:ext cx="6947372" cy="4169279"/>
          </a:xfrm>
        </p:spPr>
      </p:pic>
      <p:sp>
        <p:nvSpPr>
          <p:cNvPr id="4" name="TextBox 3"/>
          <p:cNvSpPr txBox="1"/>
          <p:nvPr/>
        </p:nvSpPr>
        <p:spPr>
          <a:xfrm>
            <a:off x="409629" y="92885"/>
            <a:ext cx="863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Seroconversion during pharmacokinetic tail after 300 mg IM dose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1018620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2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629" y="340719"/>
            <a:ext cx="863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D4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Long-acting Injectables: Cabotegravir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0509" y="963187"/>
            <a:ext cx="83928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370509" y="1094792"/>
            <a:ext cx="58533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/>
                <a:cs typeface="Arial"/>
              </a:rPr>
              <a:t>Cabotegravir</a:t>
            </a:r>
            <a:r>
              <a:rPr lang="en-US" sz="2000" b="1" dirty="0">
                <a:latin typeface="Arial"/>
                <a:cs typeface="Arial"/>
              </a:rPr>
              <a:t> LA is a long-acting suspension for delivery via IM injection </a:t>
            </a:r>
            <a:r>
              <a:rPr lang="en-US" sz="2000" dirty="0">
                <a:latin typeface="Arial"/>
                <a:cs typeface="Arial"/>
              </a:rPr>
              <a:t>(Currently in advanced development for Maintenance of </a:t>
            </a:r>
            <a:r>
              <a:rPr lang="en-US" sz="2000" dirty="0" err="1">
                <a:latin typeface="Arial"/>
                <a:cs typeface="Arial"/>
              </a:rPr>
              <a:t>virologic</a:t>
            </a:r>
            <a:r>
              <a:rPr lang="en-US" sz="2000" dirty="0">
                <a:latin typeface="Arial"/>
                <a:cs typeface="Arial"/>
              </a:rPr>
              <a:t> suppression [with RPV LA] and </a:t>
            </a:r>
            <a:r>
              <a:rPr lang="en-US" sz="2000" dirty="0" err="1">
                <a:latin typeface="Arial"/>
                <a:cs typeface="Arial"/>
              </a:rPr>
              <a:t>PrEP</a:t>
            </a:r>
            <a:r>
              <a:rPr lang="en-US" sz="2000" dirty="0">
                <a:latin typeface="Arial"/>
                <a:cs typeface="Arial"/>
              </a:rPr>
              <a:t>-monotherapy)</a:t>
            </a:r>
          </a:p>
          <a:p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Agent class: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Strand-transfer integrase inhibitor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Half-life: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Oral: 40 hours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Injectable: 40-65 days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58400" y="1095132"/>
            <a:ext cx="2514601" cy="2669540"/>
            <a:chOff x="6354107" y="350436"/>
            <a:chExt cx="2514601" cy="2669540"/>
          </a:xfrm>
        </p:grpSpPr>
        <p:grpSp>
          <p:nvGrpSpPr>
            <p:cNvPr id="161" name="Group 160"/>
            <p:cNvGrpSpPr>
              <a:grpSpLocks noChangeAspect="1"/>
            </p:cNvGrpSpPr>
            <p:nvPr/>
          </p:nvGrpSpPr>
          <p:grpSpPr>
            <a:xfrm>
              <a:off x="6354107" y="1677525"/>
              <a:ext cx="2514601" cy="1342451"/>
              <a:chOff x="6142388" y="1185285"/>
              <a:chExt cx="2840098" cy="1582515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6279304" y="1185285"/>
                <a:ext cx="2566264" cy="1501735"/>
                <a:chOff x="1508514" y="2279534"/>
                <a:chExt cx="2566264" cy="1501735"/>
              </a:xfrm>
            </p:grpSpPr>
            <p:pic>
              <p:nvPicPr>
                <p:cNvPr id="157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3964" t="8207" r="9666" b="41627"/>
                <a:stretch/>
              </p:blipFill>
              <p:spPr bwMode="auto">
                <a:xfrm>
                  <a:off x="1508514" y="2399034"/>
                  <a:ext cx="2566264" cy="1382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8" name="TextBox 157"/>
                <p:cNvSpPr txBox="1"/>
                <p:nvPr/>
              </p:nvSpPr>
              <p:spPr>
                <a:xfrm>
                  <a:off x="1684471" y="2279534"/>
                  <a:ext cx="2214353" cy="4903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15A2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CABOTEGRAVIR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0" name="Rectangle 159"/>
              <p:cNvSpPr/>
              <p:nvPr/>
            </p:nvSpPr>
            <p:spPr>
              <a:xfrm>
                <a:off x="6142388" y="1224007"/>
                <a:ext cx="2840098" cy="15437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354107" y="350436"/>
              <a:ext cx="2514601" cy="1309603"/>
              <a:chOff x="6354107" y="350436"/>
              <a:chExt cx="2514601" cy="130960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4108" y="772591"/>
                <a:ext cx="2514600" cy="876905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354107" y="350436"/>
                <a:ext cx="2514600" cy="13096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54107" y="369751"/>
                <a:ext cx="2514599" cy="41592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F15A2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DOLUTEGRAVIR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623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5.xml><?xml version="1.0" encoding="utf-8"?>
<a:theme xmlns:a="http://schemas.openxmlformats.org/drawingml/2006/main" name="HPTN 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 algn="ctr">
          <a:defRPr sz="3200" b="1" dirty="0" smtClean="0">
            <a:solidFill>
              <a:srgbClr val="1E344B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HPTN 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 algn="ctr">
          <a:defRPr sz="3200" b="1" dirty="0" smtClean="0">
            <a:solidFill>
              <a:srgbClr val="1E344B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8EDF1"/>
      </a:lt2>
      <a:accent1>
        <a:srgbClr val="348EA9"/>
      </a:accent1>
      <a:accent2>
        <a:srgbClr val="EF4846"/>
      </a:accent2>
      <a:accent3>
        <a:srgbClr val="52BA9B"/>
      </a:accent3>
      <a:accent4>
        <a:srgbClr val="8561A2"/>
      </a:accent4>
      <a:accent5>
        <a:srgbClr val="008E5F"/>
      </a:accent5>
      <a:accent6>
        <a:srgbClr val="F48B3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29060</TotalTime>
  <Words>1279</Words>
  <Application>Microsoft Office PowerPoint</Application>
  <PresentationFormat>On-screen Show (16:9)</PresentationFormat>
  <Paragraphs>217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Arial</vt:lpstr>
      <vt:lpstr>Arial Black</vt:lpstr>
      <vt:lpstr>Arial Narrow</vt:lpstr>
      <vt:lpstr>Arial Nova</vt:lpstr>
      <vt:lpstr>Calibri</vt:lpstr>
      <vt:lpstr>Calibri Light</vt:lpstr>
      <vt:lpstr>Century Gothic</vt:lpstr>
      <vt:lpstr>Dotum</vt:lpstr>
      <vt:lpstr>Franklin Gothic Book</vt:lpstr>
      <vt:lpstr>FreesiaUPC</vt:lpstr>
      <vt:lpstr>Raleway</vt:lpstr>
      <vt:lpstr>Symbol</vt:lpstr>
      <vt:lpstr>Times New Roman</vt:lpstr>
      <vt:lpstr>Office Theme</vt:lpstr>
      <vt:lpstr>1_Custom Design</vt:lpstr>
      <vt:lpstr>Custom Design</vt:lpstr>
      <vt:lpstr>AIDS 2016_Template</vt:lpstr>
      <vt:lpstr>HPTN 2015 Template</vt:lpstr>
      <vt:lpstr>1_HPTN 2015 Template</vt:lpstr>
      <vt:lpstr>3_Office Theme</vt:lpstr>
      <vt:lpstr>1_Office Theme</vt:lpstr>
      <vt:lpstr>PowerPoint Presentation</vt:lpstr>
      <vt:lpstr>Long Acting Injectable Agents for PrEP</vt:lpstr>
      <vt:lpstr>Dr. Cohen is disclosing the following potential conflicts as recommended by the Conference: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HPTN 083</vt:lpstr>
      <vt:lpstr>Status of Site Activation</vt:lpstr>
      <vt:lpstr>Enrollment – May 9</vt:lpstr>
      <vt:lpstr>HPTN 084</vt:lpstr>
      <vt:lpstr>Study Population</vt:lpstr>
      <vt:lpstr>Enrollment</vt:lpstr>
      <vt:lpstr>PowerPoint Presentation</vt:lpstr>
      <vt:lpstr>The name Biomedical Prevention Implementation Collaborative or “BioPIC” for short, reflects our objectives</vt:lpstr>
      <vt:lpstr> Challenges in Development of CAB-LA as PreP </vt:lpstr>
      <vt:lpstr>  THANK YOU FOR LISTENING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Media</cp:lastModifiedBy>
  <cp:revision>814</cp:revision>
  <cp:lastPrinted>2018-06-11T21:14:03Z</cp:lastPrinted>
  <dcterms:created xsi:type="dcterms:W3CDTF">2010-04-12T23:12:02Z</dcterms:created>
  <dcterms:modified xsi:type="dcterms:W3CDTF">2019-07-21T19:18:43Z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